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Clear Sans" panose="020B0604020202020204" charset="0"/>
      <p:regular r:id="rId21"/>
    </p:embeddedFont>
    <p:embeddedFont>
      <p:font typeface="Clear Sans Bold" panose="020B0604020202020204" charset="0"/>
      <p:regular r:id="rId22"/>
    </p:embeddedFont>
    <p:embeddedFont>
      <p:font typeface="Clear Sans Medium" panose="020B0604020202020204" charset="0"/>
      <p:regular r:id="rId23"/>
    </p:embeddedFont>
    <p:embeddedFont>
      <p:font typeface="Tenor Sans"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svg>
</file>

<file path=ppt/media/image22.png>
</file>

<file path=ppt/media/image23.sv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52F7F2-B1CE-4E1A-BFB0-8A53101BC1B5}" type="datetimeFigureOut">
              <a:rPr lang="en-IN" smtClean="0"/>
              <a:t>20-11-2025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5B862E-B8DA-4441-AEA4-44AD9F99B23B}" type="slidenum">
              <a:rPr lang="en-IN" smtClean="0"/>
              <a:t>‹#›</a:t>
            </a:fld>
            <a:endParaRPr lang="en-IN"/>
          </a:p>
        </p:txBody>
      </p:sp>
    </p:spTree>
    <p:extLst>
      <p:ext uri="{BB962C8B-B14F-4D97-AF65-F5344CB8AC3E}">
        <p14:creationId xmlns:p14="http://schemas.microsoft.com/office/powerpoint/2010/main" val="2008325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5B862E-B8DA-4441-AEA4-44AD9F99B23B}" type="slidenum">
              <a:rPr lang="en-IN" smtClean="0"/>
              <a:t>12</a:t>
            </a:fld>
            <a:endParaRPr lang="en-IN"/>
          </a:p>
        </p:txBody>
      </p:sp>
    </p:spTree>
    <p:extLst>
      <p:ext uri="{BB962C8B-B14F-4D97-AF65-F5344CB8AC3E}">
        <p14:creationId xmlns:p14="http://schemas.microsoft.com/office/powerpoint/2010/main" val="2242055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6.png"/><Relationship Id="rId7"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sv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grpSp>
        <p:nvGrpSpPr>
          <p:cNvPr id="2" name="Group 2"/>
          <p:cNvGrpSpPr/>
          <p:nvPr/>
        </p:nvGrpSpPr>
        <p:grpSpPr>
          <a:xfrm>
            <a:off x="666750" y="3038488"/>
            <a:ext cx="9763125" cy="5616842"/>
            <a:chOff x="0" y="190500"/>
            <a:chExt cx="13017500" cy="7489123"/>
          </a:xfrm>
        </p:grpSpPr>
        <p:sp>
          <p:nvSpPr>
            <p:cNvPr id="3" name="TextBox 3"/>
            <p:cNvSpPr txBox="1"/>
            <p:nvPr/>
          </p:nvSpPr>
          <p:spPr>
            <a:xfrm>
              <a:off x="0" y="190500"/>
              <a:ext cx="13017500" cy="5499100"/>
            </a:xfrm>
            <a:prstGeom prst="rect">
              <a:avLst/>
            </a:prstGeom>
          </p:spPr>
          <p:txBody>
            <a:bodyPr lIns="0" tIns="0" rIns="0" bIns="0" rtlCol="0" anchor="t">
              <a:spAutoFit/>
            </a:bodyPr>
            <a:lstStyle/>
            <a:p>
              <a:pPr marL="0" lvl="0" indent="0" algn="l">
                <a:lnSpc>
                  <a:spcPts val="10500"/>
                </a:lnSpc>
              </a:pPr>
              <a:r>
                <a:rPr lang="en-US" sz="10500" spc="-210">
                  <a:solidFill>
                    <a:srgbClr val="FEFCEE"/>
                  </a:solidFill>
                  <a:latin typeface="Tenor Sans"/>
                  <a:ea typeface="Tenor Sans"/>
                  <a:cs typeface="Tenor Sans"/>
                  <a:sym typeface="Tenor Sans"/>
                </a:rPr>
                <a:t>AirAware: Smart Air Quality System</a:t>
              </a:r>
            </a:p>
          </p:txBody>
        </p:sp>
        <p:sp>
          <p:nvSpPr>
            <p:cNvPr id="4" name="TextBox 4"/>
            <p:cNvSpPr txBox="1"/>
            <p:nvPr/>
          </p:nvSpPr>
          <p:spPr>
            <a:xfrm>
              <a:off x="0" y="6199644"/>
              <a:ext cx="13017500" cy="1479979"/>
            </a:xfrm>
            <a:prstGeom prst="rect">
              <a:avLst/>
            </a:prstGeom>
          </p:spPr>
          <p:txBody>
            <a:bodyPr lIns="0" tIns="0" rIns="0" bIns="0" rtlCol="0" anchor="t">
              <a:spAutoFit/>
            </a:bodyPr>
            <a:lstStyle/>
            <a:p>
              <a:pPr lvl="0">
                <a:lnSpc>
                  <a:spcPts val="4480"/>
                </a:lnSpc>
                <a:spcBef>
                  <a:spcPct val="0"/>
                </a:spcBef>
              </a:pPr>
              <a:r>
                <a:rPr lang="en-US" sz="3200" dirty="0">
                  <a:solidFill>
                    <a:srgbClr val="FEFCEE"/>
                  </a:solidFill>
                  <a:latin typeface="Clear Sans"/>
                  <a:ea typeface="Clear Sans"/>
                  <a:cs typeface="Clear Sans"/>
                  <a:sym typeface="Clear Sans"/>
                </a:rPr>
                <a:t>BY </a:t>
              </a:r>
              <a:r>
                <a:rPr lang="en-US" sz="3200" dirty="0" err="1">
                  <a:solidFill>
                    <a:srgbClr val="FEFCEE"/>
                  </a:solidFill>
                  <a:latin typeface="Clear Sans"/>
                  <a:ea typeface="Clear Sans"/>
                  <a:cs typeface="Clear Sans"/>
                  <a:sym typeface="Clear Sans"/>
                </a:rPr>
                <a:t>Shiven</a:t>
              </a:r>
              <a:r>
                <a:rPr lang="en-US" sz="3200" dirty="0">
                  <a:solidFill>
                    <a:srgbClr val="FEFCEE"/>
                  </a:solidFill>
                  <a:latin typeface="Clear Sans"/>
                  <a:ea typeface="Clear Sans"/>
                  <a:cs typeface="Clear Sans"/>
                  <a:sym typeface="Clear Sans"/>
                </a:rPr>
                <a:t> Poojary</a:t>
              </a:r>
            </a:p>
            <a:p>
              <a:pPr lvl="0">
                <a:lnSpc>
                  <a:spcPts val="4480"/>
                </a:lnSpc>
                <a:spcBef>
                  <a:spcPct val="0"/>
                </a:spcBef>
              </a:pPr>
              <a:r>
                <a:rPr lang="en-US" sz="3200" dirty="0">
                  <a:solidFill>
                    <a:srgbClr val="FEFCEE"/>
                  </a:solidFill>
                  <a:latin typeface="Clear Sans"/>
                  <a:ea typeface="Clear Sans"/>
                  <a:cs typeface="Clear Sans"/>
                  <a:sym typeface="Clear Sans"/>
                </a:rPr>
                <a:t>Infosys Springboard , Batch 3</a:t>
              </a:r>
            </a:p>
          </p:txBody>
        </p:sp>
      </p:grpSp>
      <p:grpSp>
        <p:nvGrpSpPr>
          <p:cNvPr id="5" name="Group 5"/>
          <p:cNvGrpSpPr/>
          <p:nvPr/>
        </p:nvGrpSpPr>
        <p:grpSpPr>
          <a:xfrm>
            <a:off x="12178358" y="0"/>
            <a:ext cx="6159682" cy="10287000"/>
            <a:chOff x="0" y="0"/>
            <a:chExt cx="1622303" cy="2709333"/>
          </a:xfrm>
        </p:grpSpPr>
        <p:sp>
          <p:nvSpPr>
            <p:cNvPr id="6" name="Freeform 6"/>
            <p:cNvSpPr/>
            <p:nvPr/>
          </p:nvSpPr>
          <p:spPr>
            <a:xfrm>
              <a:off x="0" y="0"/>
              <a:ext cx="1622303" cy="2709333"/>
            </a:xfrm>
            <a:custGeom>
              <a:avLst/>
              <a:gdLst/>
              <a:ahLst/>
              <a:cxnLst/>
              <a:rect l="l" t="t" r="r" b="b"/>
              <a:pathLst>
                <a:path w="1622303" h="2709333">
                  <a:moveTo>
                    <a:pt x="0" y="0"/>
                  </a:moveTo>
                  <a:lnTo>
                    <a:pt x="1622303" y="0"/>
                  </a:lnTo>
                  <a:lnTo>
                    <a:pt x="1622303" y="2709333"/>
                  </a:lnTo>
                  <a:lnTo>
                    <a:pt x="0" y="2709333"/>
                  </a:lnTo>
                  <a:close/>
                </a:path>
              </a:pathLst>
            </a:custGeom>
            <a:solidFill>
              <a:srgbClr val="FFFFFF"/>
            </a:solidFill>
          </p:spPr>
        </p:sp>
        <p:sp>
          <p:nvSpPr>
            <p:cNvPr id="7" name="TextBox 7"/>
            <p:cNvSpPr txBox="1"/>
            <p:nvPr/>
          </p:nvSpPr>
          <p:spPr>
            <a:xfrm>
              <a:off x="0" y="0"/>
              <a:ext cx="1622303" cy="2709333"/>
            </a:xfrm>
            <a:prstGeom prst="rect">
              <a:avLst/>
            </a:prstGeom>
          </p:spPr>
          <p:txBody>
            <a:bodyPr lIns="50800" tIns="50800" rIns="50800" bIns="50800" rtlCol="0" anchor="ctr"/>
            <a:lstStyle/>
            <a:p>
              <a:pPr algn="ctr">
                <a:lnSpc>
                  <a:spcPts val="2879"/>
                </a:lnSpc>
              </a:pPr>
              <a:endParaRPr/>
            </a:p>
          </p:txBody>
        </p:sp>
      </p:grpSp>
      <p:sp>
        <p:nvSpPr>
          <p:cNvPr id="8" name="Freeform 8"/>
          <p:cNvSpPr/>
          <p:nvPr/>
        </p:nvSpPr>
        <p:spPr>
          <a:xfrm>
            <a:off x="8774635" y="7396104"/>
            <a:ext cx="6274865" cy="4114800"/>
          </a:xfrm>
          <a:custGeom>
            <a:avLst/>
            <a:gdLst/>
            <a:ahLst/>
            <a:cxnLst/>
            <a:rect l="l" t="t" r="r" b="b"/>
            <a:pathLst>
              <a:path w="6274865" h="4114800">
                <a:moveTo>
                  <a:pt x="0" y="0"/>
                </a:moveTo>
                <a:lnTo>
                  <a:pt x="6274865" y="0"/>
                </a:lnTo>
                <a:lnTo>
                  <a:pt x="627486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9" name="Freeform 9"/>
          <p:cNvSpPr/>
          <p:nvPr/>
        </p:nvSpPr>
        <p:spPr>
          <a:xfrm>
            <a:off x="12178358" y="2895613"/>
            <a:ext cx="6109642" cy="4337602"/>
          </a:xfrm>
          <a:custGeom>
            <a:avLst/>
            <a:gdLst/>
            <a:ahLst/>
            <a:cxnLst/>
            <a:rect l="l" t="t" r="r" b="b"/>
            <a:pathLst>
              <a:path w="6109642" h="4337602">
                <a:moveTo>
                  <a:pt x="0" y="0"/>
                </a:moveTo>
                <a:lnTo>
                  <a:pt x="6109642" y="0"/>
                </a:lnTo>
                <a:lnTo>
                  <a:pt x="6109642" y="4337602"/>
                </a:lnTo>
                <a:lnTo>
                  <a:pt x="0" y="4337602"/>
                </a:lnTo>
                <a:lnTo>
                  <a:pt x="0" y="0"/>
                </a:lnTo>
                <a:close/>
              </a:path>
            </a:pathLst>
          </a:custGeom>
          <a:blipFill>
            <a:blip r:embed="rId4"/>
            <a:stretch>
              <a:fillRect t="-20426" b="-20426"/>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grpSp>
        <p:nvGrpSpPr>
          <p:cNvPr id="2" name="Group 2"/>
          <p:cNvGrpSpPr/>
          <p:nvPr/>
        </p:nvGrpSpPr>
        <p:grpSpPr>
          <a:xfrm>
            <a:off x="10715624" y="723900"/>
            <a:ext cx="6886576" cy="1943099"/>
            <a:chOff x="-25401" y="-1117600"/>
            <a:chExt cx="9182101" cy="2590798"/>
          </a:xfrm>
        </p:grpSpPr>
        <p:sp>
          <p:nvSpPr>
            <p:cNvPr id="3" name="TextBox 3"/>
            <p:cNvSpPr txBox="1"/>
            <p:nvPr/>
          </p:nvSpPr>
          <p:spPr>
            <a:xfrm>
              <a:off x="-25400" y="-1117600"/>
              <a:ext cx="9182100" cy="482600"/>
            </a:xfrm>
            <a:prstGeom prst="rect">
              <a:avLst/>
            </a:prstGeom>
          </p:spPr>
          <p:txBody>
            <a:bodyPr lIns="0" tIns="0" rIns="0" bIns="0" rtlCol="0" anchor="t">
              <a:spAutoFit/>
            </a:bodyPr>
            <a:lstStyle/>
            <a:p>
              <a:pPr marL="0" lvl="0" indent="0" algn="l">
                <a:lnSpc>
                  <a:spcPts val="2879"/>
                </a:lnSpc>
                <a:spcBef>
                  <a:spcPct val="0"/>
                </a:spcBef>
              </a:pPr>
              <a:r>
                <a:rPr lang="en-US" sz="2400" b="1" dirty="0">
                  <a:solidFill>
                    <a:srgbClr val="FEFCEE"/>
                  </a:solidFill>
                  <a:latin typeface="Clear Sans Bold"/>
                  <a:ea typeface="Clear Sans Bold"/>
                  <a:cs typeface="Clear Sans Bold"/>
                  <a:sym typeface="Clear Sans Bold"/>
                </a:rPr>
                <a:t>PYTHON</a:t>
              </a:r>
            </a:p>
          </p:txBody>
        </p:sp>
        <p:sp>
          <p:nvSpPr>
            <p:cNvPr id="4" name="TextBox 4"/>
            <p:cNvSpPr txBox="1"/>
            <p:nvPr/>
          </p:nvSpPr>
          <p:spPr>
            <a:xfrm>
              <a:off x="-25401" y="-484507"/>
              <a:ext cx="9182100" cy="1957705"/>
            </a:xfrm>
            <a:prstGeom prst="rect">
              <a:avLst/>
            </a:prstGeom>
          </p:spPr>
          <p:txBody>
            <a:bodyPr lIns="0" tIns="0" rIns="0" bIns="0" rtlCol="0" anchor="t">
              <a:spAutoFit/>
            </a:bodyPr>
            <a:lstStyle/>
            <a:p>
              <a:pPr marL="0" lvl="0" indent="0" algn="l">
                <a:lnSpc>
                  <a:spcPts val="2940"/>
                </a:lnSpc>
              </a:pPr>
              <a:r>
                <a:rPr lang="en-US" sz="2100" dirty="0">
                  <a:solidFill>
                    <a:srgbClr val="FEFCEE"/>
                  </a:solidFill>
                  <a:latin typeface="Clear Sans"/>
                  <a:ea typeface="Clear Sans"/>
                  <a:cs typeface="Clear Sans"/>
                  <a:sym typeface="Clear Sans"/>
                </a:rPr>
                <a:t>Python is a versatile programming language widely used in data analysis, machine learning, and application development, offering extensive libraries for various tasks including data manipulation and visualization.</a:t>
              </a:r>
            </a:p>
          </p:txBody>
        </p:sp>
      </p:grpSp>
      <p:sp>
        <p:nvSpPr>
          <p:cNvPr id="5" name="TextBox 5"/>
          <p:cNvSpPr txBox="1"/>
          <p:nvPr/>
        </p:nvSpPr>
        <p:spPr>
          <a:xfrm>
            <a:off x="9296399" y="723900"/>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dirty="0">
                <a:solidFill>
                  <a:srgbClr val="FEFCEE"/>
                </a:solidFill>
                <a:latin typeface="Clear Sans Bold"/>
                <a:ea typeface="Clear Sans Bold"/>
                <a:cs typeface="Clear Sans Bold"/>
                <a:sym typeface="Clear Sans Bold"/>
              </a:rPr>
              <a:t>01</a:t>
            </a:r>
          </a:p>
        </p:txBody>
      </p:sp>
      <p:sp>
        <p:nvSpPr>
          <p:cNvPr id="6" name="TextBox 6"/>
          <p:cNvSpPr txBox="1"/>
          <p:nvPr/>
        </p:nvSpPr>
        <p:spPr>
          <a:xfrm>
            <a:off x="9320211" y="2952750"/>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dirty="0">
                <a:solidFill>
                  <a:srgbClr val="FEFCEE"/>
                </a:solidFill>
                <a:latin typeface="Clear Sans Bold"/>
                <a:ea typeface="Clear Sans Bold"/>
                <a:cs typeface="Clear Sans Bold"/>
                <a:sym typeface="Clear Sans Bold"/>
              </a:rPr>
              <a:t>02</a:t>
            </a:r>
          </a:p>
        </p:txBody>
      </p:sp>
      <p:grpSp>
        <p:nvGrpSpPr>
          <p:cNvPr id="7" name="Group 7"/>
          <p:cNvGrpSpPr/>
          <p:nvPr/>
        </p:nvGrpSpPr>
        <p:grpSpPr>
          <a:xfrm>
            <a:off x="10725147" y="5129213"/>
            <a:ext cx="6891337" cy="1560194"/>
            <a:chOff x="-12704" y="-2406648"/>
            <a:chExt cx="9188449" cy="2080258"/>
          </a:xfrm>
        </p:grpSpPr>
        <p:sp>
          <p:nvSpPr>
            <p:cNvPr id="8" name="TextBox 8"/>
            <p:cNvSpPr txBox="1"/>
            <p:nvPr/>
          </p:nvSpPr>
          <p:spPr>
            <a:xfrm>
              <a:off x="-12704" y="-2406648"/>
              <a:ext cx="9182100" cy="482600"/>
            </a:xfrm>
            <a:prstGeom prst="rect">
              <a:avLst/>
            </a:prstGeom>
          </p:spPr>
          <p:txBody>
            <a:bodyPr lIns="0" tIns="0" rIns="0" bIns="0" rtlCol="0" anchor="t">
              <a:spAutoFit/>
            </a:bodyPr>
            <a:lstStyle/>
            <a:p>
              <a:pPr marL="0" lvl="0" indent="0" algn="l">
                <a:lnSpc>
                  <a:spcPts val="2879"/>
                </a:lnSpc>
                <a:spcBef>
                  <a:spcPct val="0"/>
                </a:spcBef>
              </a:pPr>
              <a:r>
                <a:rPr lang="en-US" sz="2400" b="1" dirty="0">
                  <a:solidFill>
                    <a:srgbClr val="FEFCEE"/>
                  </a:solidFill>
                  <a:latin typeface="Clear Sans Bold"/>
                  <a:ea typeface="Clear Sans Bold"/>
                  <a:cs typeface="Clear Sans Bold"/>
                  <a:sym typeface="Clear Sans Bold"/>
                </a:rPr>
                <a:t>MACHINE LEARNING</a:t>
              </a:r>
            </a:p>
          </p:txBody>
        </p:sp>
        <p:sp>
          <p:nvSpPr>
            <p:cNvPr id="9" name="TextBox 9"/>
            <p:cNvSpPr txBox="1"/>
            <p:nvPr/>
          </p:nvSpPr>
          <p:spPr>
            <a:xfrm>
              <a:off x="-6355" y="-1788795"/>
              <a:ext cx="9182100" cy="1462405"/>
            </a:xfrm>
            <a:prstGeom prst="rect">
              <a:avLst/>
            </a:prstGeom>
          </p:spPr>
          <p:txBody>
            <a:bodyPr lIns="0" tIns="0" rIns="0" bIns="0" rtlCol="0" anchor="t">
              <a:spAutoFit/>
            </a:bodyPr>
            <a:lstStyle/>
            <a:p>
              <a:pPr marL="0" lvl="0" indent="0" algn="l">
                <a:lnSpc>
                  <a:spcPts val="2940"/>
                </a:lnSpc>
              </a:pPr>
              <a:r>
                <a:rPr lang="en-US" sz="2100" dirty="0">
                  <a:solidFill>
                    <a:srgbClr val="FEFCEE"/>
                  </a:solidFill>
                  <a:latin typeface="Clear Sans"/>
                  <a:ea typeface="Clear Sans"/>
                  <a:cs typeface="Clear Sans"/>
                  <a:sym typeface="Clear Sans"/>
                </a:rPr>
                <a:t>Machine learning trains and deploys the best-performing time-series models (Prophet, LSTM, </a:t>
              </a:r>
              <a:r>
                <a:rPr lang="en-US" sz="2100" dirty="0" err="1">
                  <a:solidFill>
                    <a:srgbClr val="FEFCEE"/>
                  </a:solidFill>
                  <a:latin typeface="Clear Sans"/>
                  <a:ea typeface="Clear Sans"/>
                  <a:cs typeface="Clear Sans"/>
                  <a:sym typeface="Clear Sans"/>
                </a:rPr>
                <a:t>XGBoost</a:t>
              </a:r>
              <a:r>
                <a:rPr lang="en-US" sz="2100" dirty="0">
                  <a:solidFill>
                    <a:srgbClr val="FEFCEE"/>
                  </a:solidFill>
                  <a:latin typeface="Clear Sans"/>
                  <a:ea typeface="Clear Sans"/>
                  <a:cs typeface="Clear Sans"/>
                  <a:sym typeface="Clear Sans"/>
                </a:rPr>
                <a:t>) to generate reliable AQI forecasts</a:t>
              </a:r>
            </a:p>
          </p:txBody>
        </p:sp>
      </p:grpSp>
      <p:sp>
        <p:nvSpPr>
          <p:cNvPr id="10" name="TextBox 10"/>
          <p:cNvSpPr txBox="1"/>
          <p:nvPr/>
        </p:nvSpPr>
        <p:spPr>
          <a:xfrm>
            <a:off x="9329736" y="5119689"/>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dirty="0">
                <a:solidFill>
                  <a:srgbClr val="FEFCEE"/>
                </a:solidFill>
                <a:latin typeface="Clear Sans Bold"/>
                <a:ea typeface="Clear Sans Bold"/>
                <a:cs typeface="Clear Sans Bold"/>
                <a:sym typeface="Clear Sans Bold"/>
              </a:rPr>
              <a:t>03</a:t>
            </a:r>
          </a:p>
        </p:txBody>
      </p:sp>
      <p:sp>
        <p:nvSpPr>
          <p:cNvPr id="11" name="TextBox 11"/>
          <p:cNvSpPr txBox="1"/>
          <p:nvPr/>
        </p:nvSpPr>
        <p:spPr>
          <a:xfrm>
            <a:off x="666750" y="1562100"/>
            <a:ext cx="7191375" cy="2114550"/>
          </a:xfrm>
          <a:prstGeom prst="rect">
            <a:avLst/>
          </a:prstGeom>
        </p:spPr>
        <p:txBody>
          <a:bodyPr lIns="0" tIns="0" rIns="0" bIns="0" rtlCol="0" anchor="t">
            <a:spAutoFit/>
          </a:bodyPr>
          <a:lstStyle/>
          <a:p>
            <a:pPr marL="0" lvl="0" indent="0" algn="l">
              <a:lnSpc>
                <a:spcPts val="8399"/>
              </a:lnSpc>
            </a:pPr>
            <a:r>
              <a:rPr lang="en-US" sz="6999" spc="-139">
                <a:solidFill>
                  <a:srgbClr val="FEFCEE"/>
                </a:solidFill>
                <a:latin typeface="Tenor Sans"/>
                <a:ea typeface="Tenor Sans"/>
                <a:cs typeface="Tenor Sans"/>
                <a:sym typeface="Tenor Sans"/>
              </a:rPr>
              <a:t>Tech Stack Overview</a:t>
            </a:r>
          </a:p>
        </p:txBody>
      </p:sp>
      <p:grpSp>
        <p:nvGrpSpPr>
          <p:cNvPr id="12" name="Group 12"/>
          <p:cNvGrpSpPr/>
          <p:nvPr/>
        </p:nvGrpSpPr>
        <p:grpSpPr>
          <a:xfrm>
            <a:off x="10715622" y="2931344"/>
            <a:ext cx="6886576" cy="1932597"/>
            <a:chOff x="-25404" y="-1755741"/>
            <a:chExt cx="9182101" cy="2576795"/>
          </a:xfrm>
        </p:grpSpPr>
        <p:sp>
          <p:nvSpPr>
            <p:cNvPr id="13" name="TextBox 13"/>
            <p:cNvSpPr txBox="1"/>
            <p:nvPr/>
          </p:nvSpPr>
          <p:spPr>
            <a:xfrm>
              <a:off x="-25404" y="-1755741"/>
              <a:ext cx="9182100" cy="482600"/>
            </a:xfrm>
            <a:prstGeom prst="rect">
              <a:avLst/>
            </a:prstGeom>
          </p:spPr>
          <p:txBody>
            <a:bodyPr lIns="0" tIns="0" rIns="0" bIns="0" rtlCol="0" anchor="t">
              <a:spAutoFit/>
            </a:bodyPr>
            <a:lstStyle/>
            <a:p>
              <a:pPr marL="0" lvl="0" indent="0" algn="l">
                <a:lnSpc>
                  <a:spcPts val="2879"/>
                </a:lnSpc>
                <a:spcBef>
                  <a:spcPct val="0"/>
                </a:spcBef>
              </a:pPr>
              <a:r>
                <a:rPr lang="en-US" sz="2400" b="1" dirty="0">
                  <a:solidFill>
                    <a:srgbClr val="FEFCEE"/>
                  </a:solidFill>
                  <a:latin typeface="Clear Sans Bold"/>
                  <a:ea typeface="Clear Sans Bold"/>
                  <a:cs typeface="Clear Sans Bold"/>
                  <a:sym typeface="Clear Sans Bold"/>
                </a:rPr>
                <a:t>STREAMLIT</a:t>
              </a:r>
            </a:p>
          </p:txBody>
        </p:sp>
        <p:sp>
          <p:nvSpPr>
            <p:cNvPr id="14" name="TextBox 14"/>
            <p:cNvSpPr txBox="1"/>
            <p:nvPr/>
          </p:nvSpPr>
          <p:spPr>
            <a:xfrm>
              <a:off x="-25403" y="-1136651"/>
              <a:ext cx="9182100" cy="1957705"/>
            </a:xfrm>
            <a:prstGeom prst="rect">
              <a:avLst/>
            </a:prstGeom>
          </p:spPr>
          <p:txBody>
            <a:bodyPr lIns="0" tIns="0" rIns="0" bIns="0" rtlCol="0" anchor="t">
              <a:spAutoFit/>
            </a:bodyPr>
            <a:lstStyle/>
            <a:p>
              <a:pPr marL="0" lvl="0" indent="0" algn="l">
                <a:lnSpc>
                  <a:spcPts val="2940"/>
                </a:lnSpc>
              </a:pPr>
              <a:r>
                <a:rPr lang="en-US" sz="2100" dirty="0" err="1">
                  <a:solidFill>
                    <a:srgbClr val="FEFCEE"/>
                  </a:solidFill>
                  <a:latin typeface="Clear Sans"/>
                  <a:ea typeface="Clear Sans"/>
                  <a:cs typeface="Clear Sans"/>
                  <a:sym typeface="Clear Sans"/>
                </a:rPr>
                <a:t>Streamlit</a:t>
              </a:r>
              <a:r>
                <a:rPr lang="en-US" sz="2100" dirty="0">
                  <a:solidFill>
                    <a:srgbClr val="FEFCEE"/>
                  </a:solidFill>
                  <a:latin typeface="Clear Sans"/>
                  <a:ea typeface="Clear Sans"/>
                  <a:cs typeface="Clear Sans"/>
                  <a:sym typeface="Clear Sans"/>
                </a:rPr>
                <a:t> is an open-source app framework specifically for machine learning and data science projects, allowing developers to create interactive web applications easily and quickly, enhancing user engagement.</a:t>
              </a:r>
            </a:p>
          </p:txBody>
        </p:sp>
      </p:grpSp>
      <p:sp>
        <p:nvSpPr>
          <p:cNvPr id="15" name="Freeform 15"/>
          <p:cNvSpPr/>
          <p:nvPr/>
        </p:nvSpPr>
        <p:spPr>
          <a:xfrm>
            <a:off x="-3137432" y="7200900"/>
            <a:ext cx="6274865" cy="4114800"/>
          </a:xfrm>
          <a:custGeom>
            <a:avLst/>
            <a:gdLst/>
            <a:ahLst/>
            <a:cxnLst/>
            <a:rect l="l" t="t" r="r" b="b"/>
            <a:pathLst>
              <a:path w="6274865" h="4114800">
                <a:moveTo>
                  <a:pt x="0" y="0"/>
                </a:moveTo>
                <a:lnTo>
                  <a:pt x="6274864" y="0"/>
                </a:lnTo>
                <a:lnTo>
                  <a:pt x="6274864"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6" name="Rectangle 15">
            <a:extLst>
              <a:ext uri="{FF2B5EF4-FFF2-40B4-BE49-F238E27FC236}">
                <a16:creationId xmlns:a16="http://schemas.microsoft.com/office/drawing/2014/main" id="{ADFB5229-1D9A-49D6-88ED-81A086CA5B88}"/>
              </a:ext>
            </a:extLst>
          </p:cNvPr>
          <p:cNvSpPr/>
          <p:nvPr/>
        </p:nvSpPr>
        <p:spPr>
          <a:xfrm>
            <a:off x="9296399" y="6871087"/>
            <a:ext cx="585417" cy="477054"/>
          </a:xfrm>
          <a:prstGeom prst="rect">
            <a:avLst/>
          </a:prstGeom>
        </p:spPr>
        <p:txBody>
          <a:bodyPr wrap="none">
            <a:spAutoFit/>
          </a:bodyPr>
          <a:lstStyle/>
          <a:p>
            <a:r>
              <a:rPr lang="en-US" sz="2500" b="1" dirty="0">
                <a:solidFill>
                  <a:srgbClr val="FEFCEE"/>
                </a:solidFill>
                <a:latin typeface="Clear Sans Bold"/>
                <a:ea typeface="Clear Sans Bold"/>
                <a:cs typeface="Clear Sans Bold"/>
                <a:sym typeface="Clear Sans Bold"/>
              </a:rPr>
              <a:t>04</a:t>
            </a:r>
            <a:endParaRPr lang="en-IN" sz="2500" dirty="0"/>
          </a:p>
        </p:txBody>
      </p:sp>
      <p:sp>
        <p:nvSpPr>
          <p:cNvPr id="17" name="Rectangle 16">
            <a:extLst>
              <a:ext uri="{FF2B5EF4-FFF2-40B4-BE49-F238E27FC236}">
                <a16:creationId xmlns:a16="http://schemas.microsoft.com/office/drawing/2014/main" id="{1CD078EE-67EC-4736-96BE-F8BB419C5F71}"/>
              </a:ext>
            </a:extLst>
          </p:cNvPr>
          <p:cNvSpPr/>
          <p:nvPr/>
        </p:nvSpPr>
        <p:spPr>
          <a:xfrm>
            <a:off x="10591800" y="6883911"/>
            <a:ext cx="1380506" cy="464230"/>
          </a:xfrm>
          <a:prstGeom prst="rect">
            <a:avLst/>
          </a:prstGeom>
        </p:spPr>
        <p:txBody>
          <a:bodyPr wrap="none">
            <a:spAutoFit/>
          </a:bodyPr>
          <a:lstStyle/>
          <a:p>
            <a:pPr lvl="0">
              <a:lnSpc>
                <a:spcPts val="2879"/>
              </a:lnSpc>
              <a:spcBef>
                <a:spcPct val="0"/>
              </a:spcBef>
            </a:pPr>
            <a:r>
              <a:rPr lang="en-US" sz="2500" b="1" dirty="0">
                <a:solidFill>
                  <a:srgbClr val="FEFCEE"/>
                </a:solidFill>
                <a:latin typeface="Clear Sans Bold"/>
                <a:ea typeface="Clear Sans Bold"/>
                <a:cs typeface="Clear Sans Bold"/>
                <a:sym typeface="Clear Sans Bold"/>
              </a:rPr>
              <a:t>GITHUB</a:t>
            </a:r>
          </a:p>
        </p:txBody>
      </p:sp>
      <p:sp>
        <p:nvSpPr>
          <p:cNvPr id="18" name="Rectangle 17">
            <a:extLst>
              <a:ext uri="{FF2B5EF4-FFF2-40B4-BE49-F238E27FC236}">
                <a16:creationId xmlns:a16="http://schemas.microsoft.com/office/drawing/2014/main" id="{0C224303-72FE-4082-9E4F-C46C1D04BF15}"/>
              </a:ext>
            </a:extLst>
          </p:cNvPr>
          <p:cNvSpPr/>
          <p:nvPr/>
        </p:nvSpPr>
        <p:spPr>
          <a:xfrm>
            <a:off x="10591800" y="7302342"/>
            <a:ext cx="7024685" cy="2668359"/>
          </a:xfrm>
          <a:prstGeom prst="rect">
            <a:avLst/>
          </a:prstGeom>
        </p:spPr>
        <p:txBody>
          <a:bodyPr wrap="square">
            <a:spAutoFit/>
          </a:bodyPr>
          <a:lstStyle/>
          <a:p>
            <a:pPr lvl="0">
              <a:lnSpc>
                <a:spcPts val="2940"/>
              </a:lnSpc>
            </a:pPr>
            <a:r>
              <a:rPr lang="en-US" sz="2100" dirty="0">
                <a:solidFill>
                  <a:srgbClr val="FEFCEE"/>
                </a:solidFill>
                <a:latin typeface="Clear Sans"/>
                <a:ea typeface="Clear Sans"/>
                <a:cs typeface="Clear Sans"/>
                <a:sym typeface="Clear Sans"/>
              </a:rPr>
              <a:t>GitHub is a web-based platform that utilizes Git for version control, enabling developers to host and manage their code repositories. It facilitates collaborative software development by providing tools for tracking changes, managing projects, and working together on codebases through features like pull requests and issue tracking.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sp>
        <p:nvSpPr>
          <p:cNvPr id="2" name="TextBox 2"/>
          <p:cNvSpPr txBox="1"/>
          <p:nvPr/>
        </p:nvSpPr>
        <p:spPr>
          <a:xfrm>
            <a:off x="669118" y="4248123"/>
            <a:ext cx="4007657" cy="361950"/>
          </a:xfrm>
          <a:prstGeom prst="rect">
            <a:avLst/>
          </a:prstGeom>
        </p:spPr>
        <p:txBody>
          <a:bodyPr lIns="0" tIns="0" rIns="0" bIns="0" rtlCol="0" anchor="t">
            <a:spAutoFit/>
          </a:bodyPr>
          <a:lstStyle/>
          <a:p>
            <a:pPr marL="0" lvl="0" indent="0" algn="l">
              <a:lnSpc>
                <a:spcPts val="2879"/>
              </a:lnSpc>
              <a:spcBef>
                <a:spcPct val="0"/>
              </a:spcBef>
            </a:pPr>
            <a:r>
              <a:rPr lang="en-US" sz="2400" b="1" u="none" strike="noStrike">
                <a:solidFill>
                  <a:srgbClr val="FEFCEE"/>
                </a:solidFill>
                <a:latin typeface="Clear Sans Bold"/>
                <a:ea typeface="Clear Sans Bold"/>
                <a:cs typeface="Clear Sans Bold"/>
                <a:sym typeface="Clear Sans Bold"/>
              </a:rPr>
              <a:t>DATA INPUT</a:t>
            </a:r>
          </a:p>
        </p:txBody>
      </p:sp>
      <p:sp>
        <p:nvSpPr>
          <p:cNvPr id="3" name="TextBox 3"/>
          <p:cNvSpPr txBox="1"/>
          <p:nvPr/>
        </p:nvSpPr>
        <p:spPr>
          <a:xfrm>
            <a:off x="6422218" y="4248123"/>
            <a:ext cx="4007657" cy="361950"/>
          </a:xfrm>
          <a:prstGeom prst="rect">
            <a:avLst/>
          </a:prstGeom>
        </p:spPr>
        <p:txBody>
          <a:bodyPr lIns="0" tIns="0" rIns="0" bIns="0" rtlCol="0" anchor="t">
            <a:spAutoFit/>
          </a:bodyPr>
          <a:lstStyle/>
          <a:p>
            <a:pPr marL="0" lvl="0" indent="0" algn="l">
              <a:lnSpc>
                <a:spcPts val="2879"/>
              </a:lnSpc>
              <a:spcBef>
                <a:spcPct val="0"/>
              </a:spcBef>
            </a:pPr>
            <a:r>
              <a:rPr lang="en-US" sz="2400" b="1" u="none" strike="noStrike">
                <a:solidFill>
                  <a:srgbClr val="FEFCEE"/>
                </a:solidFill>
                <a:latin typeface="Clear Sans Bold"/>
                <a:ea typeface="Clear Sans Bold"/>
                <a:cs typeface="Clear Sans Bold"/>
                <a:sym typeface="Clear Sans Bold"/>
              </a:rPr>
              <a:t>PREPROCESSING</a:t>
            </a:r>
          </a:p>
        </p:txBody>
      </p:sp>
      <p:sp>
        <p:nvSpPr>
          <p:cNvPr id="4" name="Freeform 4"/>
          <p:cNvSpPr/>
          <p:nvPr/>
        </p:nvSpPr>
        <p:spPr>
          <a:xfrm rot="-6723923">
            <a:off x="13666568" y="-2297777"/>
            <a:ext cx="6274865" cy="4114800"/>
          </a:xfrm>
          <a:custGeom>
            <a:avLst/>
            <a:gdLst/>
            <a:ahLst/>
            <a:cxnLst/>
            <a:rect l="l" t="t" r="r" b="b"/>
            <a:pathLst>
              <a:path w="6274865" h="4114800">
                <a:moveTo>
                  <a:pt x="0" y="0"/>
                </a:moveTo>
                <a:lnTo>
                  <a:pt x="6274865" y="0"/>
                </a:lnTo>
                <a:lnTo>
                  <a:pt x="627486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5" name="TextBox 5"/>
          <p:cNvSpPr txBox="1"/>
          <p:nvPr/>
        </p:nvSpPr>
        <p:spPr>
          <a:xfrm>
            <a:off x="669118" y="5991225"/>
            <a:ext cx="4007657" cy="737235"/>
          </a:xfrm>
          <a:prstGeom prst="rect">
            <a:avLst/>
          </a:prstGeom>
        </p:spPr>
        <p:txBody>
          <a:bodyPr lIns="0" tIns="0" rIns="0" bIns="0" rtlCol="0" anchor="t">
            <a:spAutoFit/>
          </a:bodyPr>
          <a:lstStyle/>
          <a:p>
            <a:pPr marL="0" lvl="0" indent="0" algn="l">
              <a:lnSpc>
                <a:spcPts val="2940"/>
              </a:lnSpc>
              <a:spcBef>
                <a:spcPct val="0"/>
              </a:spcBef>
            </a:pPr>
            <a:r>
              <a:rPr lang="en-US" sz="2100" u="none" strike="noStrike">
                <a:solidFill>
                  <a:srgbClr val="FEFCEE"/>
                </a:solidFill>
                <a:latin typeface="Clear Sans"/>
                <a:ea typeface="Clear Sans"/>
                <a:cs typeface="Clear Sans"/>
                <a:sym typeface="Clear Sans"/>
              </a:rPr>
              <a:t>Collect initial air quality data for analysis.</a:t>
            </a:r>
          </a:p>
        </p:txBody>
      </p:sp>
      <p:sp>
        <p:nvSpPr>
          <p:cNvPr id="6" name="TextBox 6"/>
          <p:cNvSpPr txBox="1"/>
          <p:nvPr/>
        </p:nvSpPr>
        <p:spPr>
          <a:xfrm>
            <a:off x="6422218" y="5991225"/>
            <a:ext cx="4007657" cy="737235"/>
          </a:xfrm>
          <a:prstGeom prst="rect">
            <a:avLst/>
          </a:prstGeom>
        </p:spPr>
        <p:txBody>
          <a:bodyPr lIns="0" tIns="0" rIns="0" bIns="0" rtlCol="0" anchor="t">
            <a:spAutoFit/>
          </a:bodyPr>
          <a:lstStyle/>
          <a:p>
            <a:pPr marL="0" lvl="0" indent="0" algn="l">
              <a:lnSpc>
                <a:spcPts val="2940"/>
              </a:lnSpc>
              <a:spcBef>
                <a:spcPct val="0"/>
              </a:spcBef>
            </a:pPr>
            <a:r>
              <a:rPr lang="en-US" sz="2100" u="none" strike="noStrike">
                <a:solidFill>
                  <a:srgbClr val="FEFCEE"/>
                </a:solidFill>
                <a:latin typeface="Clear Sans"/>
                <a:ea typeface="Clear Sans"/>
                <a:cs typeface="Clear Sans"/>
                <a:sym typeface="Clear Sans"/>
              </a:rPr>
              <a:t>Clean and prepare data for model training.</a:t>
            </a:r>
          </a:p>
        </p:txBody>
      </p:sp>
      <p:sp>
        <p:nvSpPr>
          <p:cNvPr id="7" name="TextBox 7"/>
          <p:cNvSpPr txBox="1"/>
          <p:nvPr/>
        </p:nvSpPr>
        <p:spPr>
          <a:xfrm>
            <a:off x="666750" y="1562100"/>
            <a:ext cx="15516225" cy="1057275"/>
          </a:xfrm>
          <a:prstGeom prst="rect">
            <a:avLst/>
          </a:prstGeom>
        </p:spPr>
        <p:txBody>
          <a:bodyPr lIns="0" tIns="0" rIns="0" bIns="0" rtlCol="0" anchor="t">
            <a:spAutoFit/>
          </a:bodyPr>
          <a:lstStyle/>
          <a:p>
            <a:pPr marL="0" lvl="0" indent="0" algn="l">
              <a:lnSpc>
                <a:spcPts val="8399"/>
              </a:lnSpc>
              <a:spcBef>
                <a:spcPct val="0"/>
              </a:spcBef>
            </a:pPr>
            <a:r>
              <a:rPr lang="en-US" sz="6999" u="none" strike="noStrike" spc="-139">
                <a:solidFill>
                  <a:srgbClr val="FEFCEE"/>
                </a:solidFill>
                <a:latin typeface="Tenor Sans"/>
                <a:ea typeface="Tenor Sans"/>
                <a:cs typeface="Tenor Sans"/>
                <a:sym typeface="Tenor Sans"/>
              </a:rPr>
              <a:t>Project Timeline</a:t>
            </a:r>
          </a:p>
        </p:txBody>
      </p:sp>
      <p:sp>
        <p:nvSpPr>
          <p:cNvPr id="8" name="AutoShape 8"/>
          <p:cNvSpPr/>
          <p:nvPr/>
        </p:nvSpPr>
        <p:spPr>
          <a:xfrm flipV="1">
            <a:off x="750081" y="5143500"/>
            <a:ext cx="17850263" cy="0"/>
          </a:xfrm>
          <a:prstGeom prst="line">
            <a:avLst/>
          </a:prstGeom>
          <a:ln w="19050" cap="flat">
            <a:solidFill>
              <a:srgbClr val="EFE293"/>
            </a:solidFill>
            <a:prstDash val="solid"/>
            <a:headEnd type="none" w="sm" len="sm"/>
            <a:tailEnd type="none" w="sm" len="sm"/>
          </a:ln>
        </p:spPr>
      </p:sp>
      <p:grpSp>
        <p:nvGrpSpPr>
          <p:cNvPr id="9" name="Group 9"/>
          <p:cNvGrpSpPr/>
          <p:nvPr/>
        </p:nvGrpSpPr>
        <p:grpSpPr>
          <a:xfrm>
            <a:off x="669118" y="5062538"/>
            <a:ext cx="161925" cy="161925"/>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FE293"/>
            </a:solidFill>
          </p:spPr>
        </p:sp>
      </p:grpSp>
      <p:grpSp>
        <p:nvGrpSpPr>
          <p:cNvPr id="11" name="Group 11"/>
          <p:cNvGrpSpPr/>
          <p:nvPr/>
        </p:nvGrpSpPr>
        <p:grpSpPr>
          <a:xfrm>
            <a:off x="6422218" y="5062538"/>
            <a:ext cx="161925" cy="161925"/>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FE293"/>
            </a:solidFill>
          </p:spPr>
        </p:sp>
      </p:grpSp>
      <p:grpSp>
        <p:nvGrpSpPr>
          <p:cNvPr id="13" name="Group 13"/>
          <p:cNvGrpSpPr/>
          <p:nvPr/>
        </p:nvGrpSpPr>
        <p:grpSpPr>
          <a:xfrm>
            <a:off x="12175318" y="5062538"/>
            <a:ext cx="161925" cy="161925"/>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FE293"/>
            </a:solidFill>
          </p:spPr>
        </p:sp>
      </p:grpSp>
      <p:sp>
        <p:nvSpPr>
          <p:cNvPr id="15" name="TextBox 15"/>
          <p:cNvSpPr txBox="1"/>
          <p:nvPr/>
        </p:nvSpPr>
        <p:spPr>
          <a:xfrm>
            <a:off x="12175318" y="4248123"/>
            <a:ext cx="4007657" cy="361950"/>
          </a:xfrm>
          <a:prstGeom prst="rect">
            <a:avLst/>
          </a:prstGeom>
        </p:spPr>
        <p:txBody>
          <a:bodyPr lIns="0" tIns="0" rIns="0" bIns="0" rtlCol="0" anchor="t">
            <a:spAutoFit/>
          </a:bodyPr>
          <a:lstStyle/>
          <a:p>
            <a:pPr marL="0" lvl="0" indent="0" algn="l">
              <a:lnSpc>
                <a:spcPts val="2879"/>
              </a:lnSpc>
              <a:spcBef>
                <a:spcPct val="0"/>
              </a:spcBef>
            </a:pPr>
            <a:r>
              <a:rPr lang="en-US" sz="2400" b="1" u="none" strike="noStrike">
                <a:solidFill>
                  <a:srgbClr val="FEFCEE"/>
                </a:solidFill>
                <a:latin typeface="Clear Sans Bold"/>
                <a:ea typeface="Clear Sans Bold"/>
                <a:cs typeface="Clear Sans Bold"/>
                <a:sym typeface="Clear Sans Bold"/>
              </a:rPr>
              <a:t>ML MODELS</a:t>
            </a:r>
          </a:p>
        </p:txBody>
      </p:sp>
      <p:sp>
        <p:nvSpPr>
          <p:cNvPr id="16" name="TextBox 16"/>
          <p:cNvSpPr txBox="1"/>
          <p:nvPr/>
        </p:nvSpPr>
        <p:spPr>
          <a:xfrm>
            <a:off x="12175318" y="5991225"/>
            <a:ext cx="4007657" cy="737235"/>
          </a:xfrm>
          <a:prstGeom prst="rect">
            <a:avLst/>
          </a:prstGeom>
        </p:spPr>
        <p:txBody>
          <a:bodyPr lIns="0" tIns="0" rIns="0" bIns="0" rtlCol="0" anchor="t">
            <a:spAutoFit/>
          </a:bodyPr>
          <a:lstStyle/>
          <a:p>
            <a:pPr marL="0" lvl="0" indent="0" algn="l">
              <a:lnSpc>
                <a:spcPts val="2940"/>
              </a:lnSpc>
              <a:spcBef>
                <a:spcPct val="0"/>
              </a:spcBef>
            </a:pPr>
            <a:r>
              <a:rPr lang="en-US" sz="2100" u="none" strike="noStrike">
                <a:solidFill>
                  <a:srgbClr val="FEFCEE"/>
                </a:solidFill>
                <a:latin typeface="Clear Sans"/>
                <a:ea typeface="Clear Sans"/>
                <a:cs typeface="Clear Sans"/>
                <a:sym typeface="Clear Sans"/>
              </a:rPr>
              <a:t>Apply machine learning techniques for predictions.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grpSp>
        <p:nvGrpSpPr>
          <p:cNvPr id="2" name="Group 2"/>
          <p:cNvGrpSpPr/>
          <p:nvPr/>
        </p:nvGrpSpPr>
        <p:grpSpPr>
          <a:xfrm>
            <a:off x="9296400" y="666750"/>
            <a:ext cx="4010025" cy="2686050"/>
            <a:chOff x="0" y="0"/>
            <a:chExt cx="1029283" cy="689449"/>
          </a:xfrm>
        </p:grpSpPr>
        <p:sp>
          <p:nvSpPr>
            <p:cNvPr id="3" name="Freeform 3"/>
            <p:cNvSpPr/>
            <p:nvPr/>
          </p:nvSpPr>
          <p:spPr>
            <a:xfrm>
              <a:off x="0" y="0"/>
              <a:ext cx="1029283" cy="689449"/>
            </a:xfrm>
            <a:custGeom>
              <a:avLst/>
              <a:gdLst/>
              <a:ahLst/>
              <a:cxnLst/>
              <a:rect l="l" t="t" r="r" b="b"/>
              <a:pathLst>
                <a:path w="1029283" h="689449">
                  <a:moveTo>
                    <a:pt x="0" y="0"/>
                  </a:moveTo>
                  <a:lnTo>
                    <a:pt x="1029283" y="0"/>
                  </a:lnTo>
                  <a:lnTo>
                    <a:pt x="1029283" y="689449"/>
                  </a:lnTo>
                  <a:lnTo>
                    <a:pt x="0" y="689449"/>
                  </a:lnTo>
                  <a:close/>
                </a:path>
              </a:pathLst>
            </a:custGeom>
            <a:blipFill>
              <a:blip r:embed="rId3"/>
              <a:stretch>
                <a:fillRect t="-24645" b="-24645"/>
              </a:stretch>
            </a:blipFill>
            <a:ln cap="sq">
              <a:noFill/>
              <a:prstDash val="solid"/>
              <a:miter/>
            </a:ln>
          </p:spPr>
        </p:sp>
      </p:grpSp>
      <p:grpSp>
        <p:nvGrpSpPr>
          <p:cNvPr id="4" name="Group 4"/>
          <p:cNvGrpSpPr/>
          <p:nvPr/>
        </p:nvGrpSpPr>
        <p:grpSpPr>
          <a:xfrm>
            <a:off x="13611225" y="5143500"/>
            <a:ext cx="4010025" cy="2685025"/>
            <a:chOff x="0" y="0"/>
            <a:chExt cx="1029283" cy="689186"/>
          </a:xfrm>
        </p:grpSpPr>
        <p:sp>
          <p:nvSpPr>
            <p:cNvPr id="5" name="Freeform 5"/>
            <p:cNvSpPr/>
            <p:nvPr/>
          </p:nvSpPr>
          <p:spPr>
            <a:xfrm>
              <a:off x="0" y="0"/>
              <a:ext cx="1029283" cy="689186"/>
            </a:xfrm>
            <a:custGeom>
              <a:avLst/>
              <a:gdLst/>
              <a:ahLst/>
              <a:cxnLst/>
              <a:rect l="l" t="t" r="r" b="b"/>
              <a:pathLst>
                <a:path w="1029283" h="689186">
                  <a:moveTo>
                    <a:pt x="0" y="0"/>
                  </a:moveTo>
                  <a:lnTo>
                    <a:pt x="1029283" y="0"/>
                  </a:lnTo>
                  <a:lnTo>
                    <a:pt x="1029283" y="689186"/>
                  </a:lnTo>
                  <a:lnTo>
                    <a:pt x="0" y="689186"/>
                  </a:lnTo>
                  <a:close/>
                </a:path>
              </a:pathLst>
            </a:custGeom>
            <a:blipFill>
              <a:blip r:embed="rId4"/>
              <a:stretch>
                <a:fillRect l="-252" r="-252"/>
              </a:stretch>
            </a:blipFill>
            <a:ln cap="sq">
              <a:noFill/>
              <a:prstDash val="solid"/>
              <a:miter/>
            </a:ln>
          </p:spPr>
        </p:sp>
      </p:grpSp>
      <p:grpSp>
        <p:nvGrpSpPr>
          <p:cNvPr id="6" name="Group 6"/>
          <p:cNvGrpSpPr/>
          <p:nvPr/>
        </p:nvGrpSpPr>
        <p:grpSpPr>
          <a:xfrm>
            <a:off x="13611225" y="666750"/>
            <a:ext cx="4010025" cy="2686050"/>
            <a:chOff x="0" y="0"/>
            <a:chExt cx="1029283" cy="689449"/>
          </a:xfrm>
        </p:grpSpPr>
        <p:sp>
          <p:nvSpPr>
            <p:cNvPr id="7" name="Freeform 7"/>
            <p:cNvSpPr/>
            <p:nvPr/>
          </p:nvSpPr>
          <p:spPr>
            <a:xfrm>
              <a:off x="0" y="0"/>
              <a:ext cx="1029283" cy="689449"/>
            </a:xfrm>
            <a:custGeom>
              <a:avLst/>
              <a:gdLst/>
              <a:ahLst/>
              <a:cxnLst/>
              <a:rect l="l" t="t" r="r" b="b"/>
              <a:pathLst>
                <a:path w="1029283" h="689449">
                  <a:moveTo>
                    <a:pt x="0" y="0"/>
                  </a:moveTo>
                  <a:lnTo>
                    <a:pt x="1029283" y="0"/>
                  </a:lnTo>
                  <a:lnTo>
                    <a:pt x="1029283" y="689449"/>
                  </a:lnTo>
                  <a:lnTo>
                    <a:pt x="0" y="689449"/>
                  </a:lnTo>
                  <a:close/>
                </a:path>
              </a:pathLst>
            </a:custGeom>
            <a:blipFill>
              <a:blip r:embed="rId5"/>
              <a:stretch>
                <a:fillRect l="-11735" r="-11735"/>
              </a:stretch>
            </a:blipFill>
            <a:ln cap="sq">
              <a:noFill/>
              <a:prstDash val="solid"/>
              <a:miter/>
            </a:ln>
          </p:spPr>
        </p:sp>
      </p:grpSp>
      <p:grpSp>
        <p:nvGrpSpPr>
          <p:cNvPr id="8" name="Group 8"/>
          <p:cNvGrpSpPr/>
          <p:nvPr/>
        </p:nvGrpSpPr>
        <p:grpSpPr>
          <a:xfrm>
            <a:off x="9296400" y="5142071"/>
            <a:ext cx="4010025" cy="2686454"/>
            <a:chOff x="0" y="0"/>
            <a:chExt cx="1029283" cy="689552"/>
          </a:xfrm>
        </p:grpSpPr>
        <p:sp>
          <p:nvSpPr>
            <p:cNvPr id="9" name="Freeform 9"/>
            <p:cNvSpPr/>
            <p:nvPr/>
          </p:nvSpPr>
          <p:spPr>
            <a:xfrm>
              <a:off x="0" y="0"/>
              <a:ext cx="1029283" cy="689552"/>
            </a:xfrm>
            <a:custGeom>
              <a:avLst/>
              <a:gdLst/>
              <a:ahLst/>
              <a:cxnLst/>
              <a:rect l="l" t="t" r="r" b="b"/>
              <a:pathLst>
                <a:path w="1029283" h="689552">
                  <a:moveTo>
                    <a:pt x="0" y="0"/>
                  </a:moveTo>
                  <a:lnTo>
                    <a:pt x="1029283" y="0"/>
                  </a:lnTo>
                  <a:lnTo>
                    <a:pt x="1029283" y="689552"/>
                  </a:lnTo>
                  <a:lnTo>
                    <a:pt x="0" y="689552"/>
                  </a:lnTo>
                  <a:close/>
                </a:path>
              </a:pathLst>
            </a:custGeom>
            <a:blipFill>
              <a:blip r:embed="rId6"/>
              <a:stretch>
                <a:fillRect l="-9549" r="-9549"/>
              </a:stretch>
            </a:blipFill>
            <a:ln cap="sq">
              <a:noFill/>
              <a:prstDash val="solid"/>
              <a:miter/>
            </a:ln>
          </p:spPr>
        </p:sp>
      </p:grpSp>
      <p:sp>
        <p:nvSpPr>
          <p:cNvPr id="10" name="Freeform 10"/>
          <p:cNvSpPr/>
          <p:nvPr/>
        </p:nvSpPr>
        <p:spPr>
          <a:xfrm>
            <a:off x="-3137432" y="7200900"/>
            <a:ext cx="6274865" cy="4114800"/>
          </a:xfrm>
          <a:custGeom>
            <a:avLst/>
            <a:gdLst/>
            <a:ahLst/>
            <a:cxnLst/>
            <a:rect l="l" t="t" r="r" b="b"/>
            <a:pathLst>
              <a:path w="6274865" h="4114800">
                <a:moveTo>
                  <a:pt x="0" y="0"/>
                </a:moveTo>
                <a:lnTo>
                  <a:pt x="6274864" y="0"/>
                </a:lnTo>
                <a:lnTo>
                  <a:pt x="6274864" y="4114800"/>
                </a:lnTo>
                <a:lnTo>
                  <a:pt x="0" y="4114800"/>
                </a:lnTo>
                <a:lnTo>
                  <a:pt x="0" y="0"/>
                </a:lnTo>
                <a:close/>
              </a:path>
            </a:pathLst>
          </a:custGeom>
          <a:blipFill>
            <a:blip r:embed="rId7">
              <a:extLst>
                <a:ext uri="{96DAC541-7B7A-43D3-8B79-37D633B846F1}">
                  <asvg:svgBlip xmlns:asvg="http://schemas.microsoft.com/office/drawing/2016/SVG/main" r:embed="rId8"/>
                </a:ext>
              </a:extLst>
            </a:blip>
            <a:stretch>
              <a:fillRect/>
            </a:stretch>
          </a:blipFill>
          <a:ln cap="sq">
            <a:noFill/>
            <a:prstDash val="solid"/>
            <a:miter/>
          </a:ln>
        </p:spPr>
      </p:sp>
      <p:grpSp>
        <p:nvGrpSpPr>
          <p:cNvPr id="11" name="Group 11"/>
          <p:cNvGrpSpPr/>
          <p:nvPr/>
        </p:nvGrpSpPr>
        <p:grpSpPr>
          <a:xfrm>
            <a:off x="9296400" y="3678079"/>
            <a:ext cx="4010025" cy="1140142"/>
            <a:chOff x="0" y="0"/>
            <a:chExt cx="5346700" cy="1520190"/>
          </a:xfrm>
        </p:grpSpPr>
        <p:sp>
          <p:nvSpPr>
            <p:cNvPr id="12" name="TextBox 12"/>
            <p:cNvSpPr txBox="1"/>
            <p:nvPr/>
          </p:nvSpPr>
          <p:spPr>
            <a:xfrm>
              <a:off x="0" y="-47625"/>
              <a:ext cx="5346700" cy="525145"/>
            </a:xfrm>
            <a:prstGeom prst="rect">
              <a:avLst/>
            </a:prstGeom>
          </p:spPr>
          <p:txBody>
            <a:bodyPr lIns="0" tIns="0" rIns="0" bIns="0" rtlCol="0" anchor="t">
              <a:spAutoFit/>
            </a:bodyPr>
            <a:lstStyle/>
            <a:p>
              <a:pPr marL="0" lvl="0" indent="0" algn="l">
                <a:lnSpc>
                  <a:spcPts val="3359"/>
                </a:lnSpc>
                <a:spcBef>
                  <a:spcPct val="0"/>
                </a:spcBef>
              </a:pPr>
              <a:r>
                <a:rPr lang="en-US" sz="2400" b="1" u="none" strike="noStrike">
                  <a:solidFill>
                    <a:srgbClr val="FEFCEE"/>
                  </a:solidFill>
                  <a:latin typeface="Clear Sans Medium"/>
                  <a:ea typeface="Clear Sans Medium"/>
                  <a:cs typeface="Clear Sans Medium"/>
                  <a:sym typeface="Clear Sans Medium"/>
                </a:rPr>
                <a:t>INSTALL</a:t>
              </a:r>
            </a:p>
          </p:txBody>
        </p:sp>
        <p:sp>
          <p:nvSpPr>
            <p:cNvPr id="13" name="TextBox 13"/>
            <p:cNvSpPr txBox="1"/>
            <p:nvPr/>
          </p:nvSpPr>
          <p:spPr>
            <a:xfrm>
              <a:off x="16702" y="553085"/>
              <a:ext cx="5329998" cy="96710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Download and install necessary packages.</a:t>
              </a:r>
            </a:p>
          </p:txBody>
        </p:sp>
      </p:grpSp>
      <p:grpSp>
        <p:nvGrpSpPr>
          <p:cNvPr id="14" name="Group 14"/>
          <p:cNvGrpSpPr/>
          <p:nvPr/>
        </p:nvGrpSpPr>
        <p:grpSpPr>
          <a:xfrm>
            <a:off x="13611225" y="3678079"/>
            <a:ext cx="4010025" cy="1140142"/>
            <a:chOff x="0" y="0"/>
            <a:chExt cx="5346700" cy="1520190"/>
          </a:xfrm>
        </p:grpSpPr>
        <p:sp>
          <p:nvSpPr>
            <p:cNvPr id="15" name="TextBox 15"/>
            <p:cNvSpPr txBox="1"/>
            <p:nvPr/>
          </p:nvSpPr>
          <p:spPr>
            <a:xfrm>
              <a:off x="0" y="-47625"/>
              <a:ext cx="5346700" cy="525145"/>
            </a:xfrm>
            <a:prstGeom prst="rect">
              <a:avLst/>
            </a:prstGeom>
          </p:spPr>
          <p:txBody>
            <a:bodyPr lIns="0" tIns="0" rIns="0" bIns="0" rtlCol="0" anchor="t">
              <a:spAutoFit/>
            </a:bodyPr>
            <a:lstStyle/>
            <a:p>
              <a:pPr marL="0" lvl="0" indent="0" algn="l">
                <a:lnSpc>
                  <a:spcPts val="3359"/>
                </a:lnSpc>
                <a:spcBef>
                  <a:spcPct val="0"/>
                </a:spcBef>
              </a:pPr>
              <a:r>
                <a:rPr lang="en-US" sz="2400" b="1" u="none" strike="noStrike">
                  <a:solidFill>
                    <a:srgbClr val="FEFCEE"/>
                  </a:solidFill>
                  <a:latin typeface="Clear Sans Medium"/>
                  <a:ea typeface="Clear Sans Medium"/>
                  <a:cs typeface="Clear Sans Medium"/>
                  <a:sym typeface="Clear Sans Medium"/>
                </a:rPr>
                <a:t>PLACE DATASETS</a:t>
              </a:r>
            </a:p>
          </p:txBody>
        </p:sp>
        <p:sp>
          <p:nvSpPr>
            <p:cNvPr id="16" name="TextBox 16"/>
            <p:cNvSpPr txBox="1"/>
            <p:nvPr/>
          </p:nvSpPr>
          <p:spPr>
            <a:xfrm>
              <a:off x="16702" y="553085"/>
              <a:ext cx="5329998" cy="96710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Upload datasets in the required folder.</a:t>
              </a:r>
            </a:p>
          </p:txBody>
        </p:sp>
      </p:grpSp>
      <p:grpSp>
        <p:nvGrpSpPr>
          <p:cNvPr id="17" name="Group 17"/>
          <p:cNvGrpSpPr/>
          <p:nvPr/>
        </p:nvGrpSpPr>
        <p:grpSpPr>
          <a:xfrm>
            <a:off x="9296400" y="8264426"/>
            <a:ext cx="4010025" cy="1140142"/>
            <a:chOff x="0" y="0"/>
            <a:chExt cx="5346700" cy="1520190"/>
          </a:xfrm>
        </p:grpSpPr>
        <p:sp>
          <p:nvSpPr>
            <p:cNvPr id="18" name="TextBox 18"/>
            <p:cNvSpPr txBox="1"/>
            <p:nvPr/>
          </p:nvSpPr>
          <p:spPr>
            <a:xfrm>
              <a:off x="0" y="-47625"/>
              <a:ext cx="5346700" cy="525145"/>
            </a:xfrm>
            <a:prstGeom prst="rect">
              <a:avLst/>
            </a:prstGeom>
          </p:spPr>
          <p:txBody>
            <a:bodyPr lIns="0" tIns="0" rIns="0" bIns="0" rtlCol="0" anchor="t">
              <a:spAutoFit/>
            </a:bodyPr>
            <a:lstStyle/>
            <a:p>
              <a:pPr marL="0" lvl="0" indent="0" algn="l">
                <a:lnSpc>
                  <a:spcPts val="3359"/>
                </a:lnSpc>
                <a:spcBef>
                  <a:spcPct val="0"/>
                </a:spcBef>
              </a:pPr>
              <a:r>
                <a:rPr lang="en-US" sz="2400" b="1" u="none" strike="noStrike">
                  <a:solidFill>
                    <a:srgbClr val="FEFCEE"/>
                  </a:solidFill>
                  <a:latin typeface="Clear Sans Medium"/>
                  <a:ea typeface="Clear Sans Medium"/>
                  <a:cs typeface="Clear Sans Medium"/>
                  <a:sym typeface="Clear Sans Medium"/>
                </a:rPr>
                <a:t>ADMIN MODE</a:t>
              </a:r>
            </a:p>
          </p:txBody>
        </p:sp>
        <p:sp>
          <p:nvSpPr>
            <p:cNvPr id="19" name="TextBox 19"/>
            <p:cNvSpPr txBox="1"/>
            <p:nvPr/>
          </p:nvSpPr>
          <p:spPr>
            <a:xfrm>
              <a:off x="16702" y="553085"/>
              <a:ext cx="5329998" cy="96710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Access mode for training ML models.</a:t>
              </a:r>
            </a:p>
          </p:txBody>
        </p:sp>
      </p:grpSp>
      <p:grpSp>
        <p:nvGrpSpPr>
          <p:cNvPr id="20" name="Group 20"/>
          <p:cNvGrpSpPr/>
          <p:nvPr/>
        </p:nvGrpSpPr>
        <p:grpSpPr>
          <a:xfrm>
            <a:off x="13611225" y="8264426"/>
            <a:ext cx="4010025" cy="1140142"/>
            <a:chOff x="0" y="0"/>
            <a:chExt cx="5346700" cy="1520190"/>
          </a:xfrm>
        </p:grpSpPr>
        <p:sp>
          <p:nvSpPr>
            <p:cNvPr id="21" name="TextBox 21"/>
            <p:cNvSpPr txBox="1"/>
            <p:nvPr/>
          </p:nvSpPr>
          <p:spPr>
            <a:xfrm>
              <a:off x="0" y="-47625"/>
              <a:ext cx="5346700" cy="525145"/>
            </a:xfrm>
            <a:prstGeom prst="rect">
              <a:avLst/>
            </a:prstGeom>
          </p:spPr>
          <p:txBody>
            <a:bodyPr lIns="0" tIns="0" rIns="0" bIns="0" rtlCol="0" anchor="t">
              <a:spAutoFit/>
            </a:bodyPr>
            <a:lstStyle/>
            <a:p>
              <a:pPr marL="0" lvl="0" indent="0" algn="l">
                <a:lnSpc>
                  <a:spcPts val="3359"/>
                </a:lnSpc>
                <a:spcBef>
                  <a:spcPct val="0"/>
                </a:spcBef>
              </a:pPr>
              <a:r>
                <a:rPr lang="en-US" sz="2400" b="1" u="none" strike="noStrike">
                  <a:solidFill>
                    <a:srgbClr val="FEFCEE"/>
                  </a:solidFill>
                  <a:latin typeface="Clear Sans Medium"/>
                  <a:ea typeface="Clear Sans Medium"/>
                  <a:cs typeface="Clear Sans Medium"/>
                  <a:sym typeface="Clear Sans Medium"/>
                </a:rPr>
                <a:t>USER MODE</a:t>
              </a:r>
            </a:p>
          </p:txBody>
        </p:sp>
        <p:sp>
          <p:nvSpPr>
            <p:cNvPr id="22" name="TextBox 22"/>
            <p:cNvSpPr txBox="1"/>
            <p:nvPr/>
          </p:nvSpPr>
          <p:spPr>
            <a:xfrm>
              <a:off x="16702" y="553085"/>
              <a:ext cx="5329998" cy="96710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Mode for making predictions on data.</a:t>
              </a:r>
            </a:p>
          </p:txBody>
        </p:sp>
      </p:grpSp>
      <p:sp>
        <p:nvSpPr>
          <p:cNvPr id="23" name="TextBox 23"/>
          <p:cNvSpPr txBox="1"/>
          <p:nvPr/>
        </p:nvSpPr>
        <p:spPr>
          <a:xfrm>
            <a:off x="668089" y="657225"/>
            <a:ext cx="6885236" cy="2143125"/>
          </a:xfrm>
          <a:prstGeom prst="rect">
            <a:avLst/>
          </a:prstGeom>
        </p:spPr>
        <p:txBody>
          <a:bodyPr lIns="0" tIns="0" rIns="0" bIns="0" rtlCol="0" anchor="t">
            <a:spAutoFit/>
          </a:bodyPr>
          <a:lstStyle/>
          <a:p>
            <a:pPr marL="0" lvl="0" indent="0" algn="l">
              <a:lnSpc>
                <a:spcPts val="8400"/>
              </a:lnSpc>
            </a:pPr>
            <a:r>
              <a:rPr lang="en-US" sz="7000" spc="-140">
                <a:solidFill>
                  <a:srgbClr val="FEFCEE"/>
                </a:solidFill>
                <a:latin typeface="Tenor Sans"/>
                <a:ea typeface="Tenor Sans"/>
                <a:cs typeface="Tenor Sans"/>
                <a:sym typeface="Tenor Sans"/>
              </a:rPr>
              <a:t>Steps to Run the Project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grpSp>
        <p:nvGrpSpPr>
          <p:cNvPr id="2" name="Group 2"/>
          <p:cNvGrpSpPr/>
          <p:nvPr/>
        </p:nvGrpSpPr>
        <p:grpSpPr>
          <a:xfrm>
            <a:off x="10734675" y="1562100"/>
            <a:ext cx="6886575" cy="2232687"/>
            <a:chOff x="0" y="0"/>
            <a:chExt cx="9182100" cy="2976916"/>
          </a:xfrm>
        </p:grpSpPr>
        <p:sp>
          <p:nvSpPr>
            <p:cNvPr id="3" name="TextBox 3"/>
            <p:cNvSpPr txBox="1"/>
            <p:nvPr/>
          </p:nvSpPr>
          <p:spPr>
            <a:xfrm>
              <a:off x="0" y="0"/>
              <a:ext cx="9182100" cy="48260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IOT INTEGRATION</a:t>
              </a:r>
            </a:p>
          </p:txBody>
        </p:sp>
        <p:sp>
          <p:nvSpPr>
            <p:cNvPr id="4" name="TextBox 4"/>
            <p:cNvSpPr txBox="1"/>
            <p:nvPr/>
          </p:nvSpPr>
          <p:spPr>
            <a:xfrm>
              <a:off x="0" y="1019211"/>
              <a:ext cx="9182100" cy="195770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Integrating IoT sensors will enable </a:t>
              </a:r>
              <a:r>
                <a:rPr lang="en-US" sz="2100" b="1">
                  <a:solidFill>
                    <a:srgbClr val="FEFCEE"/>
                  </a:solidFill>
                  <a:latin typeface="Clear Sans Bold"/>
                  <a:ea typeface="Clear Sans Bold"/>
                  <a:cs typeface="Clear Sans Bold"/>
                  <a:sym typeface="Clear Sans Bold"/>
                </a:rPr>
                <a:t>real-time data collection</a:t>
              </a:r>
              <a:r>
                <a:rPr lang="en-US" sz="2100">
                  <a:solidFill>
                    <a:srgbClr val="FEFCEE"/>
                  </a:solidFill>
                  <a:latin typeface="Clear Sans"/>
                  <a:ea typeface="Clear Sans"/>
                  <a:cs typeface="Clear Sans"/>
                  <a:sym typeface="Clear Sans"/>
                </a:rPr>
                <a:t> and monitoring, enhancing the accuracy of air quality predictions and allowing for timely alerts to pollution spikes.</a:t>
              </a:r>
            </a:p>
          </p:txBody>
        </p:sp>
      </p:grpSp>
      <p:sp>
        <p:nvSpPr>
          <p:cNvPr id="5" name="TextBox 5"/>
          <p:cNvSpPr txBox="1"/>
          <p:nvPr/>
        </p:nvSpPr>
        <p:spPr>
          <a:xfrm>
            <a:off x="9296400" y="1562100"/>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01</a:t>
            </a:r>
          </a:p>
        </p:txBody>
      </p:sp>
      <p:sp>
        <p:nvSpPr>
          <p:cNvPr id="6" name="TextBox 6"/>
          <p:cNvSpPr txBox="1"/>
          <p:nvPr/>
        </p:nvSpPr>
        <p:spPr>
          <a:xfrm>
            <a:off x="9296400" y="4248150"/>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02</a:t>
            </a:r>
          </a:p>
        </p:txBody>
      </p:sp>
      <p:grpSp>
        <p:nvGrpSpPr>
          <p:cNvPr id="7" name="Group 7"/>
          <p:cNvGrpSpPr/>
          <p:nvPr/>
        </p:nvGrpSpPr>
        <p:grpSpPr>
          <a:xfrm>
            <a:off x="10734675" y="7491413"/>
            <a:ext cx="6886575" cy="2232687"/>
            <a:chOff x="0" y="0"/>
            <a:chExt cx="9182100" cy="2976916"/>
          </a:xfrm>
        </p:grpSpPr>
        <p:sp>
          <p:nvSpPr>
            <p:cNvPr id="8" name="TextBox 8"/>
            <p:cNvSpPr txBox="1"/>
            <p:nvPr/>
          </p:nvSpPr>
          <p:spPr>
            <a:xfrm>
              <a:off x="0" y="0"/>
              <a:ext cx="9182100" cy="48260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CLOUD DEPLOYMENT</a:t>
              </a:r>
            </a:p>
          </p:txBody>
        </p:sp>
        <p:sp>
          <p:nvSpPr>
            <p:cNvPr id="9" name="TextBox 9"/>
            <p:cNvSpPr txBox="1"/>
            <p:nvPr/>
          </p:nvSpPr>
          <p:spPr>
            <a:xfrm>
              <a:off x="0" y="1019211"/>
              <a:ext cx="9182100" cy="195770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Utilizing cloud infrastructure will provide scalability and flexibility, allowing for broader data access, improved collaboration, and enhanced performance of the AirAware system across diverse regions.</a:t>
              </a:r>
            </a:p>
          </p:txBody>
        </p:sp>
      </p:grpSp>
      <p:sp>
        <p:nvSpPr>
          <p:cNvPr id="10" name="TextBox 10"/>
          <p:cNvSpPr txBox="1"/>
          <p:nvPr/>
        </p:nvSpPr>
        <p:spPr>
          <a:xfrm>
            <a:off x="9296400" y="7491413"/>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03</a:t>
            </a:r>
          </a:p>
        </p:txBody>
      </p:sp>
      <p:sp>
        <p:nvSpPr>
          <p:cNvPr id="11" name="TextBox 11"/>
          <p:cNvSpPr txBox="1"/>
          <p:nvPr/>
        </p:nvSpPr>
        <p:spPr>
          <a:xfrm>
            <a:off x="666750" y="1562100"/>
            <a:ext cx="7191375" cy="3171825"/>
          </a:xfrm>
          <a:prstGeom prst="rect">
            <a:avLst/>
          </a:prstGeom>
        </p:spPr>
        <p:txBody>
          <a:bodyPr lIns="0" tIns="0" rIns="0" bIns="0" rtlCol="0" anchor="t">
            <a:spAutoFit/>
          </a:bodyPr>
          <a:lstStyle/>
          <a:p>
            <a:pPr marL="0" lvl="0" indent="0" algn="l">
              <a:lnSpc>
                <a:spcPts val="8399"/>
              </a:lnSpc>
            </a:pPr>
            <a:r>
              <a:rPr lang="en-US" sz="6999" spc="-139">
                <a:solidFill>
                  <a:srgbClr val="FEFCEE"/>
                </a:solidFill>
                <a:latin typeface="Tenor Sans"/>
                <a:ea typeface="Tenor Sans"/>
                <a:cs typeface="Tenor Sans"/>
                <a:sym typeface="Tenor Sans"/>
              </a:rPr>
              <a:t>Future Enhancements of AirAware</a:t>
            </a:r>
          </a:p>
        </p:txBody>
      </p:sp>
      <p:grpSp>
        <p:nvGrpSpPr>
          <p:cNvPr id="12" name="Group 12"/>
          <p:cNvGrpSpPr/>
          <p:nvPr/>
        </p:nvGrpSpPr>
        <p:grpSpPr>
          <a:xfrm>
            <a:off x="10734675" y="4248150"/>
            <a:ext cx="6886575" cy="2975637"/>
            <a:chOff x="0" y="0"/>
            <a:chExt cx="9182100" cy="3967516"/>
          </a:xfrm>
        </p:grpSpPr>
        <p:sp>
          <p:nvSpPr>
            <p:cNvPr id="13" name="TextBox 13"/>
            <p:cNvSpPr txBox="1"/>
            <p:nvPr/>
          </p:nvSpPr>
          <p:spPr>
            <a:xfrm>
              <a:off x="0" y="0"/>
              <a:ext cx="9182100" cy="48260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INTEGRATION WITH WEATHER APIS</a:t>
              </a:r>
            </a:p>
          </p:txBody>
        </p:sp>
        <p:sp>
          <p:nvSpPr>
            <p:cNvPr id="14" name="TextBox 14"/>
            <p:cNvSpPr txBox="1"/>
            <p:nvPr/>
          </p:nvSpPr>
          <p:spPr>
            <a:xfrm>
              <a:off x="0" y="1019211"/>
              <a:ext cx="9182100" cy="294830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Integration with weather APIs enables the system to incorporate real-time meteorological data such as temperature, humidity, and wind speed. This enhances AQI prediction accuracy by capturing environmental factors that directly influence pollutant dispersion and concentration.</a:t>
              </a:r>
            </a:p>
          </p:txBody>
        </p:sp>
      </p:grpSp>
      <p:sp>
        <p:nvSpPr>
          <p:cNvPr id="15" name="Freeform 15"/>
          <p:cNvSpPr/>
          <p:nvPr/>
        </p:nvSpPr>
        <p:spPr>
          <a:xfrm>
            <a:off x="-3137432" y="7200900"/>
            <a:ext cx="6274865" cy="4114800"/>
          </a:xfrm>
          <a:custGeom>
            <a:avLst/>
            <a:gdLst/>
            <a:ahLst/>
            <a:cxnLst/>
            <a:rect l="l" t="t" r="r" b="b"/>
            <a:pathLst>
              <a:path w="6274865" h="4114800">
                <a:moveTo>
                  <a:pt x="0" y="0"/>
                </a:moveTo>
                <a:lnTo>
                  <a:pt x="6274864" y="0"/>
                </a:lnTo>
                <a:lnTo>
                  <a:pt x="6274864"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sp>
        <p:nvSpPr>
          <p:cNvPr id="2" name="Freeform 2"/>
          <p:cNvSpPr/>
          <p:nvPr/>
        </p:nvSpPr>
        <p:spPr>
          <a:xfrm rot="-2926989">
            <a:off x="-12431368" y="-8975965"/>
            <a:ext cx="27274407" cy="25058977"/>
          </a:xfrm>
          <a:custGeom>
            <a:avLst/>
            <a:gdLst/>
            <a:ahLst/>
            <a:cxnLst/>
            <a:rect l="l" t="t" r="r" b="b"/>
            <a:pathLst>
              <a:path w="27274407" h="25058977">
                <a:moveTo>
                  <a:pt x="0" y="0"/>
                </a:moveTo>
                <a:lnTo>
                  <a:pt x="27274407" y="0"/>
                </a:lnTo>
                <a:lnTo>
                  <a:pt x="27274407" y="25058977"/>
                </a:lnTo>
                <a:lnTo>
                  <a:pt x="0" y="2505897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rot="5111384">
            <a:off x="13680135" y="1098024"/>
            <a:ext cx="12122938" cy="11672351"/>
          </a:xfrm>
          <a:custGeom>
            <a:avLst/>
            <a:gdLst/>
            <a:ahLst/>
            <a:cxnLst/>
            <a:rect l="l" t="t" r="r" b="b"/>
            <a:pathLst>
              <a:path w="12122938" h="11672351">
                <a:moveTo>
                  <a:pt x="0" y="0"/>
                </a:moveTo>
                <a:lnTo>
                  <a:pt x="12122939" y="0"/>
                </a:lnTo>
                <a:lnTo>
                  <a:pt x="12122939" y="11672352"/>
                </a:lnTo>
                <a:lnTo>
                  <a:pt x="0" y="1167235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666750" y="1562100"/>
            <a:ext cx="11381480" cy="2114550"/>
          </a:xfrm>
          <a:prstGeom prst="rect">
            <a:avLst/>
          </a:prstGeom>
        </p:spPr>
        <p:txBody>
          <a:bodyPr lIns="0" tIns="0" rIns="0" bIns="0" rtlCol="0" anchor="t">
            <a:spAutoFit/>
          </a:bodyPr>
          <a:lstStyle/>
          <a:p>
            <a:pPr marL="0" lvl="0" indent="0" algn="l">
              <a:lnSpc>
                <a:spcPts val="8399"/>
              </a:lnSpc>
            </a:pPr>
            <a:r>
              <a:rPr lang="en-US" sz="6999" spc="-139">
                <a:solidFill>
                  <a:srgbClr val="FEFCEE"/>
                </a:solidFill>
                <a:latin typeface="Tenor Sans"/>
                <a:ea typeface="Tenor Sans"/>
                <a:cs typeface="Tenor Sans"/>
                <a:sym typeface="Tenor Sans"/>
              </a:rPr>
              <a:t>Thank You for Your Attention</a:t>
            </a:r>
          </a:p>
        </p:txBody>
      </p:sp>
      <p:grpSp>
        <p:nvGrpSpPr>
          <p:cNvPr id="5" name="Group 5"/>
          <p:cNvGrpSpPr/>
          <p:nvPr/>
        </p:nvGrpSpPr>
        <p:grpSpPr>
          <a:xfrm>
            <a:off x="666750" y="4445689"/>
            <a:ext cx="9000151" cy="3836693"/>
            <a:chOff x="0" y="0"/>
            <a:chExt cx="12000202" cy="5115591"/>
          </a:xfrm>
        </p:grpSpPr>
        <p:sp>
          <p:nvSpPr>
            <p:cNvPr id="6" name="TextBox 6"/>
            <p:cNvSpPr txBox="1"/>
            <p:nvPr/>
          </p:nvSpPr>
          <p:spPr>
            <a:xfrm>
              <a:off x="0" y="-76200"/>
              <a:ext cx="12000202" cy="563880"/>
            </a:xfrm>
            <a:prstGeom prst="rect">
              <a:avLst/>
            </a:prstGeom>
          </p:spPr>
          <p:txBody>
            <a:bodyPr lIns="0" tIns="0" rIns="0" bIns="0" rtlCol="0" anchor="t">
              <a:spAutoFit/>
            </a:bodyPr>
            <a:lstStyle/>
            <a:p>
              <a:pPr marL="0" lvl="0" indent="0" algn="l">
                <a:lnSpc>
                  <a:spcPts val="3600"/>
                </a:lnSpc>
                <a:spcBef>
                  <a:spcPct val="0"/>
                </a:spcBef>
              </a:pPr>
              <a:r>
                <a:rPr lang="en-US" sz="2400" b="1" u="none">
                  <a:solidFill>
                    <a:srgbClr val="FEFCEE"/>
                  </a:solidFill>
                  <a:latin typeface="Clear Sans Bold"/>
                  <a:ea typeface="Clear Sans Bold"/>
                  <a:cs typeface="Clear Sans Bold"/>
                  <a:sym typeface="Clear Sans Bold"/>
                </a:rPr>
                <a:t>EMAIL CONTACT</a:t>
              </a:r>
            </a:p>
          </p:txBody>
        </p:sp>
        <p:sp>
          <p:nvSpPr>
            <p:cNvPr id="7" name="TextBox 7"/>
            <p:cNvSpPr txBox="1"/>
            <p:nvPr/>
          </p:nvSpPr>
          <p:spPr>
            <a:xfrm>
              <a:off x="0" y="567135"/>
              <a:ext cx="12000202" cy="471805"/>
            </a:xfrm>
            <a:prstGeom prst="rect">
              <a:avLst/>
            </a:prstGeom>
          </p:spPr>
          <p:txBody>
            <a:bodyPr lIns="0" tIns="0" rIns="0" bIns="0" rtlCol="0" anchor="t">
              <a:spAutoFit/>
            </a:bodyPr>
            <a:lstStyle/>
            <a:p>
              <a:pPr marL="0" lvl="0" indent="0" algn="l">
                <a:lnSpc>
                  <a:spcPts val="2940"/>
                </a:lnSpc>
                <a:spcBef>
                  <a:spcPct val="0"/>
                </a:spcBef>
              </a:pPr>
              <a:r>
                <a:rPr lang="en-US" sz="2100">
                  <a:solidFill>
                    <a:srgbClr val="FEFCEE"/>
                  </a:solidFill>
                  <a:latin typeface="Clear Sans"/>
                  <a:ea typeface="Clear Sans"/>
                  <a:cs typeface="Clear Sans"/>
                  <a:sym typeface="Clear Sans"/>
                </a:rPr>
                <a:t>codingshiven15@gmail.com</a:t>
              </a:r>
            </a:p>
          </p:txBody>
        </p:sp>
        <p:sp>
          <p:nvSpPr>
            <p:cNvPr id="8" name="TextBox 8"/>
            <p:cNvSpPr txBox="1"/>
            <p:nvPr/>
          </p:nvSpPr>
          <p:spPr>
            <a:xfrm>
              <a:off x="0" y="1714475"/>
              <a:ext cx="12000202" cy="563880"/>
            </a:xfrm>
            <a:prstGeom prst="rect">
              <a:avLst/>
            </a:prstGeom>
          </p:spPr>
          <p:txBody>
            <a:bodyPr lIns="0" tIns="0" rIns="0" bIns="0" rtlCol="0" anchor="t">
              <a:spAutoFit/>
            </a:bodyPr>
            <a:lstStyle/>
            <a:p>
              <a:pPr marL="0" lvl="0" indent="0" algn="l">
                <a:lnSpc>
                  <a:spcPts val="3600"/>
                </a:lnSpc>
                <a:spcBef>
                  <a:spcPct val="0"/>
                </a:spcBef>
              </a:pPr>
              <a:r>
                <a:rPr lang="en-US" sz="2400" b="1">
                  <a:solidFill>
                    <a:srgbClr val="FEFCEE"/>
                  </a:solidFill>
                  <a:latin typeface="Clear Sans Bold"/>
                  <a:ea typeface="Clear Sans Bold"/>
                  <a:cs typeface="Clear Sans Bold"/>
                  <a:sym typeface="Clear Sans Bold"/>
                </a:rPr>
                <a:t>GITHUB LINK</a:t>
              </a:r>
            </a:p>
          </p:txBody>
        </p:sp>
        <p:sp>
          <p:nvSpPr>
            <p:cNvPr id="9" name="TextBox 9"/>
            <p:cNvSpPr txBox="1"/>
            <p:nvPr/>
          </p:nvSpPr>
          <p:spPr>
            <a:xfrm>
              <a:off x="0" y="2357810"/>
              <a:ext cx="12000202" cy="967105"/>
            </a:xfrm>
            <a:prstGeom prst="rect">
              <a:avLst/>
            </a:prstGeom>
          </p:spPr>
          <p:txBody>
            <a:bodyPr lIns="0" tIns="0" rIns="0" bIns="0" rtlCol="0" anchor="t">
              <a:spAutoFit/>
            </a:bodyPr>
            <a:lstStyle/>
            <a:p>
              <a:pPr marL="0" lvl="0" indent="0" algn="l">
                <a:lnSpc>
                  <a:spcPts val="2940"/>
                </a:lnSpc>
                <a:spcBef>
                  <a:spcPct val="0"/>
                </a:spcBef>
              </a:pPr>
              <a:r>
                <a:rPr lang="en-US" sz="2100">
                  <a:solidFill>
                    <a:srgbClr val="FEFCEE"/>
                  </a:solidFill>
                  <a:latin typeface="Clear Sans"/>
                  <a:ea typeface="Clear Sans"/>
                  <a:cs typeface="Clear Sans"/>
                  <a:sym typeface="Clear Sans"/>
                </a:rPr>
                <a:t>https://github.com/ShivenPoojary01/Infosys_AirQuality_Oct-Nov_2025_Shiven</a:t>
              </a:r>
            </a:p>
          </p:txBody>
        </p:sp>
        <p:sp>
          <p:nvSpPr>
            <p:cNvPr id="10" name="TextBox 10"/>
            <p:cNvSpPr txBox="1"/>
            <p:nvPr/>
          </p:nvSpPr>
          <p:spPr>
            <a:xfrm>
              <a:off x="0" y="4000450"/>
              <a:ext cx="12000202" cy="563880"/>
            </a:xfrm>
            <a:prstGeom prst="rect">
              <a:avLst/>
            </a:prstGeom>
          </p:spPr>
          <p:txBody>
            <a:bodyPr lIns="0" tIns="0" rIns="0" bIns="0" rtlCol="0" anchor="t">
              <a:spAutoFit/>
            </a:bodyPr>
            <a:lstStyle/>
            <a:p>
              <a:pPr marL="0" lvl="0" indent="0" algn="l">
                <a:lnSpc>
                  <a:spcPts val="3600"/>
                </a:lnSpc>
                <a:spcBef>
                  <a:spcPct val="0"/>
                </a:spcBef>
              </a:pPr>
              <a:r>
                <a:rPr lang="en-US" sz="2400" b="1">
                  <a:solidFill>
                    <a:srgbClr val="FEFCEE"/>
                  </a:solidFill>
                  <a:latin typeface="Clear Sans Bold"/>
                  <a:ea typeface="Clear Sans Bold"/>
                  <a:cs typeface="Clear Sans Bold"/>
                  <a:sym typeface="Clear Sans Bold"/>
                </a:rPr>
                <a:t>PROJECT LINK (DASHBOARD 4)</a:t>
              </a:r>
            </a:p>
          </p:txBody>
        </p:sp>
        <p:sp>
          <p:nvSpPr>
            <p:cNvPr id="11" name="TextBox 11"/>
            <p:cNvSpPr txBox="1"/>
            <p:nvPr/>
          </p:nvSpPr>
          <p:spPr>
            <a:xfrm>
              <a:off x="0" y="4643786"/>
              <a:ext cx="12000202" cy="471805"/>
            </a:xfrm>
            <a:prstGeom prst="rect">
              <a:avLst/>
            </a:prstGeom>
          </p:spPr>
          <p:txBody>
            <a:bodyPr lIns="0" tIns="0" rIns="0" bIns="0" rtlCol="0" anchor="t">
              <a:spAutoFit/>
            </a:bodyPr>
            <a:lstStyle/>
            <a:p>
              <a:pPr marL="0" lvl="0" indent="0" algn="l">
                <a:lnSpc>
                  <a:spcPts val="2940"/>
                </a:lnSpc>
                <a:spcBef>
                  <a:spcPct val="0"/>
                </a:spcBef>
              </a:pPr>
              <a:r>
                <a:rPr lang="en-US" sz="2100">
                  <a:solidFill>
                    <a:srgbClr val="FEFCEE"/>
                  </a:solidFill>
                  <a:latin typeface="Clear Sans"/>
                  <a:ea typeface="Clear Sans"/>
                  <a:cs typeface="Clear Sans"/>
                  <a:sym typeface="Clear Sans"/>
                </a:rPr>
                <a:t>https://airawareshiven158.streamlit.app/?embed_options=light_theme</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sp>
        <p:nvSpPr>
          <p:cNvPr id="2" name="Freeform 2"/>
          <p:cNvSpPr/>
          <p:nvPr/>
        </p:nvSpPr>
        <p:spPr>
          <a:xfrm>
            <a:off x="-2947504" y="7663601"/>
            <a:ext cx="6274865" cy="4114800"/>
          </a:xfrm>
          <a:custGeom>
            <a:avLst/>
            <a:gdLst/>
            <a:ahLst/>
            <a:cxnLst/>
            <a:rect l="l" t="t" r="r" b="b"/>
            <a:pathLst>
              <a:path w="6274865" h="4114800">
                <a:moveTo>
                  <a:pt x="0" y="0"/>
                </a:moveTo>
                <a:lnTo>
                  <a:pt x="6274865" y="0"/>
                </a:lnTo>
                <a:lnTo>
                  <a:pt x="627486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a:off x="11150196" y="0"/>
            <a:ext cx="7137804" cy="11081930"/>
          </a:xfrm>
          <a:custGeom>
            <a:avLst/>
            <a:gdLst/>
            <a:ahLst/>
            <a:cxnLst/>
            <a:rect l="l" t="t" r="r" b="b"/>
            <a:pathLst>
              <a:path w="7137804" h="11081930">
                <a:moveTo>
                  <a:pt x="0" y="0"/>
                </a:moveTo>
                <a:lnTo>
                  <a:pt x="7137804" y="0"/>
                </a:lnTo>
                <a:lnTo>
                  <a:pt x="7137804" y="11081930"/>
                </a:lnTo>
                <a:lnTo>
                  <a:pt x="0" y="11081930"/>
                </a:lnTo>
                <a:lnTo>
                  <a:pt x="0" y="0"/>
                </a:lnTo>
                <a:close/>
              </a:path>
            </a:pathLst>
          </a:custGeom>
          <a:blipFill>
            <a:blip r:embed="rId4"/>
            <a:stretch>
              <a:fillRect l="-6716" r="-11084"/>
            </a:stretch>
          </a:blipFill>
        </p:spPr>
      </p:sp>
      <p:grpSp>
        <p:nvGrpSpPr>
          <p:cNvPr id="4" name="Group 4"/>
          <p:cNvGrpSpPr/>
          <p:nvPr/>
        </p:nvGrpSpPr>
        <p:grpSpPr>
          <a:xfrm>
            <a:off x="666750" y="1562100"/>
            <a:ext cx="9763125" cy="4998509"/>
            <a:chOff x="0" y="0"/>
            <a:chExt cx="13017500" cy="6664679"/>
          </a:xfrm>
        </p:grpSpPr>
        <p:sp>
          <p:nvSpPr>
            <p:cNvPr id="5" name="TextBox 5"/>
            <p:cNvSpPr txBox="1"/>
            <p:nvPr/>
          </p:nvSpPr>
          <p:spPr>
            <a:xfrm>
              <a:off x="0" y="0"/>
              <a:ext cx="13017500" cy="2819400"/>
            </a:xfrm>
            <a:prstGeom prst="rect">
              <a:avLst/>
            </a:prstGeom>
          </p:spPr>
          <p:txBody>
            <a:bodyPr lIns="0" tIns="0" rIns="0" bIns="0" rtlCol="0" anchor="t">
              <a:spAutoFit/>
            </a:bodyPr>
            <a:lstStyle/>
            <a:p>
              <a:pPr marL="0" lvl="0" indent="0" algn="l">
                <a:lnSpc>
                  <a:spcPts val="8399"/>
                </a:lnSpc>
              </a:pPr>
              <a:r>
                <a:rPr lang="en-US" sz="6999" spc="-139">
                  <a:solidFill>
                    <a:srgbClr val="FEFCEE"/>
                  </a:solidFill>
                  <a:latin typeface="Tenor Sans"/>
                  <a:ea typeface="Tenor Sans"/>
                  <a:cs typeface="Tenor Sans"/>
                  <a:sym typeface="Tenor Sans"/>
                </a:rPr>
                <a:t>Understanding Air Quality Index (AQI)</a:t>
              </a:r>
            </a:p>
          </p:txBody>
        </p:sp>
        <p:sp>
          <p:nvSpPr>
            <p:cNvPr id="6" name="TextBox 6"/>
            <p:cNvSpPr txBox="1"/>
            <p:nvPr/>
          </p:nvSpPr>
          <p:spPr>
            <a:xfrm>
              <a:off x="0" y="3533739"/>
              <a:ext cx="13017500" cy="530032"/>
            </a:xfrm>
            <a:prstGeom prst="rect">
              <a:avLst/>
            </a:prstGeom>
          </p:spPr>
          <p:txBody>
            <a:bodyPr lIns="0" tIns="0" rIns="0" bIns="0" rtlCol="0" anchor="t">
              <a:spAutoFit/>
            </a:bodyPr>
            <a:lstStyle/>
            <a:p>
              <a:pPr marL="0" lvl="0" indent="0" algn="l">
                <a:lnSpc>
                  <a:spcPts val="3360"/>
                </a:lnSpc>
                <a:spcBef>
                  <a:spcPct val="0"/>
                </a:spcBef>
              </a:pPr>
              <a:r>
                <a:rPr lang="en-US" sz="2400" b="1">
                  <a:solidFill>
                    <a:srgbClr val="FEFCEE"/>
                  </a:solidFill>
                  <a:latin typeface="Clear Sans Medium"/>
                  <a:ea typeface="Clear Sans Medium"/>
                  <a:cs typeface="Clear Sans Medium"/>
                  <a:sym typeface="Clear Sans Medium"/>
                </a:rPr>
                <a:t>IMPORTANCE OF AQI</a:t>
              </a:r>
            </a:p>
          </p:txBody>
        </p:sp>
        <p:sp>
          <p:nvSpPr>
            <p:cNvPr id="7" name="TextBox 7"/>
            <p:cNvSpPr txBox="1"/>
            <p:nvPr/>
          </p:nvSpPr>
          <p:spPr>
            <a:xfrm>
              <a:off x="0" y="4727522"/>
              <a:ext cx="13017500" cy="1937157"/>
            </a:xfrm>
            <a:prstGeom prst="rect">
              <a:avLst/>
            </a:prstGeom>
          </p:spPr>
          <p:txBody>
            <a:bodyPr lIns="0" tIns="0" rIns="0" bIns="0" rtlCol="0" anchor="t">
              <a:spAutoFit/>
            </a:bodyPr>
            <a:lstStyle/>
            <a:p>
              <a:pPr marL="0" lvl="0" indent="0" algn="l">
                <a:lnSpc>
                  <a:spcPts val="2939"/>
                </a:lnSpc>
                <a:spcBef>
                  <a:spcPct val="0"/>
                </a:spcBef>
              </a:pPr>
              <a:r>
                <a:rPr lang="en-US" sz="2099">
                  <a:solidFill>
                    <a:srgbClr val="FEFCEE"/>
                  </a:solidFill>
                  <a:latin typeface="Clear Sans"/>
                  <a:ea typeface="Clear Sans"/>
                  <a:cs typeface="Clear Sans"/>
                  <a:sym typeface="Clear Sans"/>
                </a:rPr>
                <a:t>The </a:t>
              </a:r>
              <a:r>
                <a:rPr lang="en-US" sz="2099" b="1">
                  <a:solidFill>
                    <a:srgbClr val="FEFCEE"/>
                  </a:solidFill>
                  <a:latin typeface="Clear Sans Bold"/>
                  <a:ea typeface="Clear Sans Bold"/>
                  <a:cs typeface="Clear Sans Bold"/>
                  <a:sym typeface="Clear Sans Bold"/>
                </a:rPr>
                <a:t>Air Quality Index (AQI)</a:t>
              </a:r>
              <a:r>
                <a:rPr lang="en-US" sz="2099">
                  <a:solidFill>
                    <a:srgbClr val="FEFCEE"/>
                  </a:solidFill>
                  <a:latin typeface="Clear Sans"/>
                  <a:ea typeface="Clear Sans"/>
                  <a:cs typeface="Clear Sans"/>
                  <a:sym typeface="Clear Sans"/>
                </a:rPr>
                <a:t> measures air pollution levels. It helps the public understand air quality conditions. The scale ranges from 0 to 500, indicating the potential health impacts based on pollutant concentration, guiding individuals on outdoor activities.</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sp>
        <p:nvSpPr>
          <p:cNvPr id="2" name="TextBox 2"/>
          <p:cNvSpPr txBox="1"/>
          <p:nvPr/>
        </p:nvSpPr>
        <p:spPr>
          <a:xfrm>
            <a:off x="10734675" y="1571625"/>
            <a:ext cx="6886575" cy="36195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PM2.5/PM10</a:t>
            </a:r>
          </a:p>
        </p:txBody>
      </p:sp>
      <p:sp>
        <p:nvSpPr>
          <p:cNvPr id="3" name="TextBox 3"/>
          <p:cNvSpPr txBox="1"/>
          <p:nvPr/>
        </p:nvSpPr>
        <p:spPr>
          <a:xfrm>
            <a:off x="10734675" y="2196465"/>
            <a:ext cx="6886575" cy="73723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PM2.5 is finer and more harmful; PM10 is larger. Both lower air quality and harm breathing.</a:t>
            </a:r>
          </a:p>
        </p:txBody>
      </p:sp>
      <p:sp>
        <p:nvSpPr>
          <p:cNvPr id="4" name="TextBox 4"/>
          <p:cNvSpPr txBox="1"/>
          <p:nvPr/>
        </p:nvSpPr>
        <p:spPr>
          <a:xfrm>
            <a:off x="9605359" y="1562100"/>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01</a:t>
            </a:r>
          </a:p>
        </p:txBody>
      </p:sp>
      <p:sp>
        <p:nvSpPr>
          <p:cNvPr id="5" name="TextBox 5"/>
          <p:cNvSpPr txBox="1"/>
          <p:nvPr/>
        </p:nvSpPr>
        <p:spPr>
          <a:xfrm>
            <a:off x="9605359" y="3305175"/>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02</a:t>
            </a:r>
          </a:p>
        </p:txBody>
      </p:sp>
      <p:sp>
        <p:nvSpPr>
          <p:cNvPr id="6" name="TextBox 6"/>
          <p:cNvSpPr txBox="1"/>
          <p:nvPr/>
        </p:nvSpPr>
        <p:spPr>
          <a:xfrm>
            <a:off x="10734675" y="5452110"/>
            <a:ext cx="6886575" cy="36195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NO2</a:t>
            </a:r>
          </a:p>
        </p:txBody>
      </p:sp>
      <p:sp>
        <p:nvSpPr>
          <p:cNvPr id="7" name="TextBox 7"/>
          <p:cNvSpPr txBox="1"/>
          <p:nvPr/>
        </p:nvSpPr>
        <p:spPr>
          <a:xfrm>
            <a:off x="10734675" y="6147435"/>
            <a:ext cx="6886575" cy="148018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Nitrogen dioxide (NO2) results from vehicle emissions and industrial activities. It can aggravate respiratory diseases and is a key contributor to smog formation, impacting air quality significantly.</a:t>
            </a:r>
          </a:p>
        </p:txBody>
      </p:sp>
      <p:sp>
        <p:nvSpPr>
          <p:cNvPr id="8" name="TextBox 8"/>
          <p:cNvSpPr txBox="1"/>
          <p:nvPr/>
        </p:nvSpPr>
        <p:spPr>
          <a:xfrm>
            <a:off x="9605359" y="5442585"/>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03</a:t>
            </a:r>
          </a:p>
        </p:txBody>
      </p:sp>
      <p:sp>
        <p:nvSpPr>
          <p:cNvPr id="9" name="TextBox 9"/>
          <p:cNvSpPr txBox="1"/>
          <p:nvPr/>
        </p:nvSpPr>
        <p:spPr>
          <a:xfrm>
            <a:off x="666750" y="1562100"/>
            <a:ext cx="7191375" cy="2114550"/>
          </a:xfrm>
          <a:prstGeom prst="rect">
            <a:avLst/>
          </a:prstGeom>
        </p:spPr>
        <p:txBody>
          <a:bodyPr lIns="0" tIns="0" rIns="0" bIns="0" rtlCol="0" anchor="t">
            <a:spAutoFit/>
          </a:bodyPr>
          <a:lstStyle/>
          <a:p>
            <a:pPr marL="0" lvl="0" indent="0" algn="l">
              <a:lnSpc>
                <a:spcPts val="8399"/>
              </a:lnSpc>
            </a:pPr>
            <a:r>
              <a:rPr lang="en-US" sz="6999" spc="-139">
                <a:solidFill>
                  <a:srgbClr val="FEFCEE"/>
                </a:solidFill>
                <a:latin typeface="Tenor Sans"/>
                <a:ea typeface="Tenor Sans"/>
                <a:cs typeface="Tenor Sans"/>
                <a:sym typeface="Tenor Sans"/>
              </a:rPr>
              <a:t>Factors Influencing AQI</a:t>
            </a:r>
          </a:p>
        </p:txBody>
      </p:sp>
      <p:sp>
        <p:nvSpPr>
          <p:cNvPr id="10" name="TextBox 10"/>
          <p:cNvSpPr txBox="1"/>
          <p:nvPr/>
        </p:nvSpPr>
        <p:spPr>
          <a:xfrm>
            <a:off x="10734675" y="3314700"/>
            <a:ext cx="6886575" cy="36195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CO2</a:t>
            </a:r>
          </a:p>
        </p:txBody>
      </p:sp>
      <p:sp>
        <p:nvSpPr>
          <p:cNvPr id="11" name="Freeform 11"/>
          <p:cNvSpPr/>
          <p:nvPr/>
        </p:nvSpPr>
        <p:spPr>
          <a:xfrm>
            <a:off x="-2822292" y="6750699"/>
            <a:ext cx="6274865" cy="4114800"/>
          </a:xfrm>
          <a:custGeom>
            <a:avLst/>
            <a:gdLst/>
            <a:ahLst/>
            <a:cxnLst/>
            <a:rect l="l" t="t" r="r" b="b"/>
            <a:pathLst>
              <a:path w="6274865" h="4114800">
                <a:moveTo>
                  <a:pt x="0" y="0"/>
                </a:moveTo>
                <a:lnTo>
                  <a:pt x="6274865" y="0"/>
                </a:lnTo>
                <a:lnTo>
                  <a:pt x="6274865"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2" name="TextBox 12"/>
          <p:cNvSpPr txBox="1"/>
          <p:nvPr/>
        </p:nvSpPr>
        <p:spPr>
          <a:xfrm>
            <a:off x="10734675" y="3800475"/>
            <a:ext cx="6886575" cy="148018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Carbon monoxide (CO) is a colorless gas produced by incomplete combustion of fossil fuels, impacting air quality and leading to serious health issues when inhaled.</a:t>
            </a:r>
          </a:p>
        </p:txBody>
      </p:sp>
      <p:sp>
        <p:nvSpPr>
          <p:cNvPr id="13" name="TextBox 13"/>
          <p:cNvSpPr txBox="1"/>
          <p:nvPr/>
        </p:nvSpPr>
        <p:spPr>
          <a:xfrm>
            <a:off x="10734675" y="7941945"/>
            <a:ext cx="6886575" cy="36195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SO2</a:t>
            </a:r>
          </a:p>
        </p:txBody>
      </p:sp>
      <p:sp>
        <p:nvSpPr>
          <p:cNvPr id="14" name="TextBox 14"/>
          <p:cNvSpPr txBox="1"/>
          <p:nvPr/>
        </p:nvSpPr>
        <p:spPr>
          <a:xfrm>
            <a:off x="9605359" y="7937182"/>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04</a:t>
            </a:r>
          </a:p>
        </p:txBody>
      </p:sp>
      <p:sp>
        <p:nvSpPr>
          <p:cNvPr id="15" name="TextBox 15"/>
          <p:cNvSpPr txBox="1"/>
          <p:nvPr/>
        </p:nvSpPr>
        <p:spPr>
          <a:xfrm>
            <a:off x="10734675" y="8427720"/>
            <a:ext cx="6886575" cy="148018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Sulfur dioxide (SO2) is emitted from industrial processes and burning fossil fuels; it contributes to acid rain and respiratory problems, affecting both human health and the environment.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grpSp>
        <p:nvGrpSpPr>
          <p:cNvPr id="2" name="Group 2"/>
          <p:cNvGrpSpPr/>
          <p:nvPr/>
        </p:nvGrpSpPr>
        <p:grpSpPr>
          <a:xfrm>
            <a:off x="12172950" y="0"/>
            <a:ext cx="6115050" cy="10287000"/>
            <a:chOff x="0" y="0"/>
            <a:chExt cx="947381" cy="1593725"/>
          </a:xfrm>
        </p:grpSpPr>
        <p:sp>
          <p:nvSpPr>
            <p:cNvPr id="3" name="Freeform 3"/>
            <p:cNvSpPr/>
            <p:nvPr/>
          </p:nvSpPr>
          <p:spPr>
            <a:xfrm>
              <a:off x="0" y="0"/>
              <a:ext cx="947381" cy="1593725"/>
            </a:xfrm>
            <a:custGeom>
              <a:avLst/>
              <a:gdLst/>
              <a:ahLst/>
              <a:cxnLst/>
              <a:rect l="l" t="t" r="r" b="b"/>
              <a:pathLst>
                <a:path w="947381" h="1593725">
                  <a:moveTo>
                    <a:pt x="0" y="0"/>
                  </a:moveTo>
                  <a:lnTo>
                    <a:pt x="947381" y="0"/>
                  </a:lnTo>
                  <a:lnTo>
                    <a:pt x="947381" y="1593725"/>
                  </a:lnTo>
                  <a:lnTo>
                    <a:pt x="0" y="1593725"/>
                  </a:lnTo>
                  <a:close/>
                </a:path>
              </a:pathLst>
            </a:custGeom>
            <a:blipFill>
              <a:blip r:embed="rId2"/>
              <a:stretch>
                <a:fillRect l="-34112" r="-34112"/>
              </a:stretch>
            </a:blipFill>
          </p:spPr>
        </p:sp>
      </p:grpSp>
      <p:grpSp>
        <p:nvGrpSpPr>
          <p:cNvPr id="4" name="Group 4"/>
          <p:cNvGrpSpPr/>
          <p:nvPr/>
        </p:nvGrpSpPr>
        <p:grpSpPr>
          <a:xfrm>
            <a:off x="666750" y="1562100"/>
            <a:ext cx="9763125" cy="7389019"/>
            <a:chOff x="0" y="0"/>
            <a:chExt cx="13017500" cy="9852024"/>
          </a:xfrm>
        </p:grpSpPr>
        <p:sp>
          <p:nvSpPr>
            <p:cNvPr id="5" name="TextBox 5"/>
            <p:cNvSpPr txBox="1"/>
            <p:nvPr/>
          </p:nvSpPr>
          <p:spPr>
            <a:xfrm>
              <a:off x="0" y="4727729"/>
              <a:ext cx="13017500" cy="525145"/>
            </a:xfrm>
            <a:prstGeom prst="rect">
              <a:avLst/>
            </a:prstGeom>
          </p:spPr>
          <p:txBody>
            <a:bodyPr lIns="0" tIns="0" rIns="0" bIns="0" rtlCol="0" anchor="t">
              <a:spAutoFit/>
            </a:bodyPr>
            <a:lstStyle/>
            <a:p>
              <a:pPr marL="0" lvl="0" indent="0" algn="l">
                <a:lnSpc>
                  <a:spcPts val="3359"/>
                </a:lnSpc>
                <a:spcBef>
                  <a:spcPct val="0"/>
                </a:spcBef>
              </a:pPr>
              <a:r>
                <a:rPr lang="en-US" sz="2400" b="1">
                  <a:solidFill>
                    <a:srgbClr val="FEFCEE"/>
                  </a:solidFill>
                  <a:latin typeface="Clear Sans Bold"/>
                  <a:ea typeface="Clear Sans Bold"/>
                  <a:cs typeface="Clear Sans Bold"/>
                  <a:sym typeface="Clear Sans Bold"/>
                </a:rPr>
                <a:t>UNDERSTANDING HOW POLLUTANTS ARE DETECTED</a:t>
              </a:r>
            </a:p>
          </p:txBody>
        </p:sp>
        <p:sp>
          <p:nvSpPr>
            <p:cNvPr id="6" name="TextBox 6"/>
            <p:cNvSpPr txBox="1"/>
            <p:nvPr/>
          </p:nvSpPr>
          <p:spPr>
            <a:xfrm>
              <a:off x="0" y="5921547"/>
              <a:ext cx="13017500" cy="3930477"/>
            </a:xfrm>
            <a:prstGeom prst="rect">
              <a:avLst/>
            </a:prstGeom>
          </p:spPr>
          <p:txBody>
            <a:bodyPr lIns="0" tIns="0" rIns="0" bIns="0" rtlCol="0" anchor="t">
              <a:spAutoFit/>
            </a:bodyPr>
            <a:lstStyle/>
            <a:p>
              <a:pPr marL="0" lvl="0" indent="0" algn="l">
                <a:lnSpc>
                  <a:spcPts val="2939"/>
                </a:lnSpc>
                <a:spcBef>
                  <a:spcPct val="0"/>
                </a:spcBef>
              </a:pPr>
              <a:r>
                <a:rPr lang="en-US" sz="2099" dirty="0">
                  <a:solidFill>
                    <a:srgbClr val="FEFCEE"/>
                  </a:solidFill>
                  <a:latin typeface="Clear Sans"/>
                  <a:ea typeface="Clear Sans"/>
                  <a:cs typeface="Clear Sans"/>
                  <a:sym typeface="Clear Sans"/>
                </a:rPr>
                <a:t>Various advanced measurement techniques are employed to accurately assess air pollutants, ensuring reliable data for air quality analysis and forecasting.</a:t>
              </a:r>
            </a:p>
            <a:p>
              <a:pPr marL="0" lvl="0" indent="0" algn="l">
                <a:lnSpc>
                  <a:spcPts val="2939"/>
                </a:lnSpc>
                <a:spcBef>
                  <a:spcPct val="0"/>
                </a:spcBef>
              </a:pPr>
              <a:endParaRPr lang="en-US" sz="2099" dirty="0">
                <a:solidFill>
                  <a:srgbClr val="FEFCEE"/>
                </a:solidFill>
                <a:latin typeface="Clear Sans"/>
                <a:ea typeface="Clear Sans"/>
                <a:cs typeface="Clear Sans"/>
                <a:sym typeface="Clear Sans"/>
              </a:endParaRPr>
            </a:p>
            <a:p>
              <a:pPr lvl="0">
                <a:lnSpc>
                  <a:spcPts val="2939"/>
                </a:lnSpc>
                <a:spcBef>
                  <a:spcPct val="0"/>
                </a:spcBef>
              </a:pPr>
              <a:r>
                <a:rPr lang="en-US" sz="2099" dirty="0">
                  <a:solidFill>
                    <a:srgbClr val="FEFCEE"/>
                  </a:solidFill>
                  <a:latin typeface="Clear Sans"/>
                  <a:ea typeface="Clear Sans"/>
                  <a:cs typeface="Clear Sans"/>
                  <a:sym typeface="Clear Sans"/>
                </a:rPr>
                <a:t> 1. PM2.5 : Gravimetric methods</a:t>
              </a:r>
            </a:p>
            <a:p>
              <a:pPr lvl="0">
                <a:lnSpc>
                  <a:spcPts val="2939"/>
                </a:lnSpc>
                <a:spcBef>
                  <a:spcPct val="0"/>
                </a:spcBef>
              </a:pPr>
              <a:r>
                <a:rPr lang="en-US" sz="2099" dirty="0">
                  <a:solidFill>
                    <a:srgbClr val="FEFCEE"/>
                  </a:solidFill>
                  <a:latin typeface="Clear Sans"/>
                  <a:ea typeface="Clear Sans"/>
                  <a:cs typeface="Clear Sans"/>
                  <a:sym typeface="Clear Sans"/>
                </a:rPr>
                <a:t> 2. NO2 :  Chemiluminescence</a:t>
              </a:r>
            </a:p>
            <a:p>
              <a:pPr lvl="0">
                <a:lnSpc>
                  <a:spcPts val="2939"/>
                </a:lnSpc>
                <a:spcBef>
                  <a:spcPct val="0"/>
                </a:spcBef>
              </a:pPr>
              <a:r>
                <a:rPr lang="en-US" sz="2099" dirty="0">
                  <a:solidFill>
                    <a:srgbClr val="FEFCEE"/>
                  </a:solidFill>
                  <a:latin typeface="Clear Sans"/>
                  <a:ea typeface="Clear Sans"/>
                  <a:cs typeface="Clear Sans"/>
                  <a:sym typeface="Clear Sans"/>
                </a:rPr>
                <a:t> 3. SO2 : UV Fluorescence</a:t>
              </a:r>
            </a:p>
            <a:p>
              <a:pPr lvl="0">
                <a:lnSpc>
                  <a:spcPts val="2939"/>
                </a:lnSpc>
                <a:spcBef>
                  <a:spcPct val="0"/>
                </a:spcBef>
              </a:pPr>
              <a:r>
                <a:rPr lang="en-US" sz="2099" dirty="0">
                  <a:solidFill>
                    <a:srgbClr val="FEFCEE"/>
                  </a:solidFill>
                  <a:latin typeface="Clear Sans"/>
                  <a:ea typeface="Clear Sans"/>
                  <a:cs typeface="Clear Sans"/>
                  <a:sym typeface="Clear Sans"/>
                </a:rPr>
                <a:t> 4. CO : </a:t>
              </a:r>
              <a:r>
                <a:rPr lang="en-US" sz="2099" dirty="0" err="1">
                  <a:solidFill>
                    <a:srgbClr val="FEFCEE"/>
                  </a:solidFill>
                  <a:latin typeface="Clear Sans"/>
                  <a:ea typeface="Clear Sans"/>
                  <a:cs typeface="Clear Sans"/>
                  <a:sym typeface="Clear Sans"/>
                </a:rPr>
                <a:t>Reasonance</a:t>
              </a:r>
              <a:r>
                <a:rPr lang="en-US" sz="2099" dirty="0">
                  <a:solidFill>
                    <a:srgbClr val="FEFCEE"/>
                  </a:solidFill>
                  <a:latin typeface="Clear Sans"/>
                  <a:ea typeface="Clear Sans"/>
                  <a:cs typeface="Clear Sans"/>
                  <a:sym typeface="Clear Sans"/>
                </a:rPr>
                <a:t> UV Fluorescence.</a:t>
              </a:r>
            </a:p>
            <a:p>
              <a:pPr marL="0" lvl="0" indent="0" algn="l">
                <a:lnSpc>
                  <a:spcPts val="2939"/>
                </a:lnSpc>
                <a:spcBef>
                  <a:spcPct val="0"/>
                </a:spcBef>
              </a:pPr>
              <a:endParaRPr lang="en-US" sz="2099" dirty="0">
                <a:solidFill>
                  <a:srgbClr val="FEFCEE"/>
                </a:solidFill>
                <a:latin typeface="Clear Sans"/>
                <a:ea typeface="Clear Sans"/>
                <a:cs typeface="Clear Sans"/>
                <a:sym typeface="Clear Sans"/>
              </a:endParaRPr>
            </a:p>
          </p:txBody>
        </p:sp>
        <p:sp>
          <p:nvSpPr>
            <p:cNvPr id="7" name="TextBox 7"/>
            <p:cNvSpPr txBox="1"/>
            <p:nvPr/>
          </p:nvSpPr>
          <p:spPr>
            <a:xfrm>
              <a:off x="0" y="0"/>
              <a:ext cx="13017500" cy="4223790"/>
            </a:xfrm>
            <a:prstGeom prst="rect">
              <a:avLst/>
            </a:prstGeom>
          </p:spPr>
          <p:txBody>
            <a:bodyPr lIns="0" tIns="0" rIns="0" bIns="0" rtlCol="0" anchor="t">
              <a:spAutoFit/>
            </a:bodyPr>
            <a:lstStyle/>
            <a:p>
              <a:pPr marL="0" lvl="0" indent="0" algn="l">
                <a:lnSpc>
                  <a:spcPts val="8399"/>
                </a:lnSpc>
              </a:pPr>
              <a:r>
                <a:rPr lang="en-US" sz="6999" spc="-139">
                  <a:solidFill>
                    <a:srgbClr val="FEFCEE"/>
                  </a:solidFill>
                  <a:latin typeface="Tenor Sans"/>
                  <a:ea typeface="Tenor Sans"/>
                  <a:cs typeface="Tenor Sans"/>
                  <a:sym typeface="Tenor Sans"/>
                </a:rPr>
                <a:t>Measurement Techniques for Air Pollutants</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sp>
        <p:nvSpPr>
          <p:cNvPr id="2" name="Freeform 2"/>
          <p:cNvSpPr/>
          <p:nvPr/>
        </p:nvSpPr>
        <p:spPr>
          <a:xfrm rot="-10087176">
            <a:off x="3189187" y="-10712043"/>
            <a:ext cx="14136818" cy="12003443"/>
          </a:xfrm>
          <a:custGeom>
            <a:avLst/>
            <a:gdLst/>
            <a:ahLst/>
            <a:cxnLst/>
            <a:rect l="l" t="t" r="r" b="b"/>
            <a:pathLst>
              <a:path w="14136818" h="12003443">
                <a:moveTo>
                  <a:pt x="0" y="0"/>
                </a:moveTo>
                <a:lnTo>
                  <a:pt x="14136818" y="0"/>
                </a:lnTo>
                <a:lnTo>
                  <a:pt x="14136818" y="12003443"/>
                </a:lnTo>
                <a:lnTo>
                  <a:pt x="0" y="1200344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028700" y="3946529"/>
            <a:ext cx="4770988" cy="3136174"/>
            <a:chOff x="0" y="0"/>
            <a:chExt cx="1333267" cy="876413"/>
          </a:xfrm>
        </p:grpSpPr>
        <p:sp>
          <p:nvSpPr>
            <p:cNvPr id="4" name="Freeform 4"/>
            <p:cNvSpPr/>
            <p:nvPr/>
          </p:nvSpPr>
          <p:spPr>
            <a:xfrm>
              <a:off x="0" y="0"/>
              <a:ext cx="1333267" cy="876413"/>
            </a:xfrm>
            <a:custGeom>
              <a:avLst/>
              <a:gdLst/>
              <a:ahLst/>
              <a:cxnLst/>
              <a:rect l="l" t="t" r="r" b="b"/>
              <a:pathLst>
                <a:path w="1333267" h="876413">
                  <a:moveTo>
                    <a:pt x="0" y="0"/>
                  </a:moveTo>
                  <a:lnTo>
                    <a:pt x="1333267" y="0"/>
                  </a:lnTo>
                  <a:lnTo>
                    <a:pt x="1333267" y="876413"/>
                  </a:lnTo>
                  <a:lnTo>
                    <a:pt x="0" y="876413"/>
                  </a:lnTo>
                  <a:close/>
                </a:path>
              </a:pathLst>
            </a:custGeom>
            <a:blipFill>
              <a:blip r:embed="rId4"/>
              <a:stretch>
                <a:fillRect l="-8691" r="-8691"/>
              </a:stretch>
            </a:blipFill>
          </p:spPr>
        </p:sp>
      </p:grpSp>
      <p:grpSp>
        <p:nvGrpSpPr>
          <p:cNvPr id="5" name="Group 5"/>
          <p:cNvGrpSpPr/>
          <p:nvPr/>
        </p:nvGrpSpPr>
        <p:grpSpPr>
          <a:xfrm>
            <a:off x="6834220" y="3946529"/>
            <a:ext cx="4770988" cy="3136174"/>
            <a:chOff x="0" y="0"/>
            <a:chExt cx="1333267" cy="876413"/>
          </a:xfrm>
        </p:grpSpPr>
        <p:sp>
          <p:nvSpPr>
            <p:cNvPr id="6" name="Freeform 6"/>
            <p:cNvSpPr/>
            <p:nvPr/>
          </p:nvSpPr>
          <p:spPr>
            <a:xfrm>
              <a:off x="0" y="0"/>
              <a:ext cx="1333267" cy="876413"/>
            </a:xfrm>
            <a:custGeom>
              <a:avLst/>
              <a:gdLst/>
              <a:ahLst/>
              <a:cxnLst/>
              <a:rect l="l" t="t" r="r" b="b"/>
              <a:pathLst>
                <a:path w="1333267" h="876413">
                  <a:moveTo>
                    <a:pt x="0" y="0"/>
                  </a:moveTo>
                  <a:lnTo>
                    <a:pt x="1333267" y="0"/>
                  </a:lnTo>
                  <a:lnTo>
                    <a:pt x="1333267" y="876413"/>
                  </a:lnTo>
                  <a:lnTo>
                    <a:pt x="0" y="876413"/>
                  </a:lnTo>
                  <a:close/>
                </a:path>
              </a:pathLst>
            </a:custGeom>
            <a:blipFill>
              <a:blip r:embed="rId5"/>
              <a:stretch>
                <a:fillRect t="-709" b="-709"/>
              </a:stretch>
            </a:blipFill>
          </p:spPr>
        </p:sp>
      </p:grpSp>
      <p:grpSp>
        <p:nvGrpSpPr>
          <p:cNvPr id="7" name="Group 7"/>
          <p:cNvGrpSpPr/>
          <p:nvPr/>
        </p:nvGrpSpPr>
        <p:grpSpPr>
          <a:xfrm>
            <a:off x="12643433" y="3946529"/>
            <a:ext cx="4770988" cy="3136174"/>
            <a:chOff x="0" y="0"/>
            <a:chExt cx="1333267" cy="876413"/>
          </a:xfrm>
        </p:grpSpPr>
        <p:sp>
          <p:nvSpPr>
            <p:cNvPr id="8" name="Freeform 8"/>
            <p:cNvSpPr/>
            <p:nvPr/>
          </p:nvSpPr>
          <p:spPr>
            <a:xfrm>
              <a:off x="0" y="0"/>
              <a:ext cx="1333267" cy="876413"/>
            </a:xfrm>
            <a:custGeom>
              <a:avLst/>
              <a:gdLst/>
              <a:ahLst/>
              <a:cxnLst/>
              <a:rect l="l" t="t" r="r" b="b"/>
              <a:pathLst>
                <a:path w="1333267" h="876413">
                  <a:moveTo>
                    <a:pt x="0" y="0"/>
                  </a:moveTo>
                  <a:lnTo>
                    <a:pt x="1333267" y="0"/>
                  </a:lnTo>
                  <a:lnTo>
                    <a:pt x="1333267" y="876413"/>
                  </a:lnTo>
                  <a:lnTo>
                    <a:pt x="0" y="876413"/>
                  </a:lnTo>
                  <a:close/>
                </a:path>
              </a:pathLst>
            </a:custGeom>
            <a:blipFill>
              <a:blip r:embed="rId6"/>
              <a:stretch>
                <a:fillRect t="-26063" b="-26063"/>
              </a:stretch>
            </a:blipFill>
          </p:spPr>
        </p:sp>
      </p:grpSp>
      <p:sp>
        <p:nvSpPr>
          <p:cNvPr id="9" name="TextBox 9"/>
          <p:cNvSpPr txBox="1"/>
          <p:nvPr/>
        </p:nvSpPr>
        <p:spPr>
          <a:xfrm>
            <a:off x="2105025" y="1562100"/>
            <a:ext cx="14077950" cy="1055948"/>
          </a:xfrm>
          <a:prstGeom prst="rect">
            <a:avLst/>
          </a:prstGeom>
        </p:spPr>
        <p:txBody>
          <a:bodyPr lIns="0" tIns="0" rIns="0" bIns="0" rtlCol="0" anchor="t">
            <a:spAutoFit/>
          </a:bodyPr>
          <a:lstStyle/>
          <a:p>
            <a:pPr marL="0" lvl="0" indent="0" algn="ctr">
              <a:lnSpc>
                <a:spcPts val="8399"/>
              </a:lnSpc>
            </a:pPr>
            <a:r>
              <a:rPr lang="en-US" sz="6999" spc="-139">
                <a:solidFill>
                  <a:srgbClr val="FEFCEE"/>
                </a:solidFill>
                <a:latin typeface="Tenor Sans"/>
                <a:ea typeface="Tenor Sans"/>
                <a:cs typeface="Tenor Sans"/>
                <a:sym typeface="Tenor Sans"/>
              </a:rPr>
              <a:t>Agencies Providing AQI</a:t>
            </a:r>
          </a:p>
        </p:txBody>
      </p:sp>
      <p:sp>
        <p:nvSpPr>
          <p:cNvPr id="10" name="TextBox 10"/>
          <p:cNvSpPr txBox="1"/>
          <p:nvPr/>
        </p:nvSpPr>
        <p:spPr>
          <a:xfrm>
            <a:off x="644240" y="3227542"/>
            <a:ext cx="5448300" cy="495300"/>
          </a:xfrm>
          <a:prstGeom prst="rect">
            <a:avLst/>
          </a:prstGeom>
        </p:spPr>
        <p:txBody>
          <a:bodyPr lIns="0" tIns="0" rIns="0" bIns="0" rtlCol="0" anchor="t">
            <a:spAutoFit/>
          </a:bodyPr>
          <a:lstStyle/>
          <a:p>
            <a:pPr marL="0" lvl="0" indent="0" algn="ctr">
              <a:lnSpc>
                <a:spcPts val="4199"/>
              </a:lnSpc>
              <a:spcBef>
                <a:spcPct val="0"/>
              </a:spcBef>
            </a:pPr>
            <a:r>
              <a:rPr lang="en-US" sz="2999" b="1">
                <a:solidFill>
                  <a:srgbClr val="FEFCEE"/>
                </a:solidFill>
                <a:latin typeface="Clear Sans Medium"/>
                <a:ea typeface="Clear Sans Medium"/>
                <a:cs typeface="Clear Sans Medium"/>
                <a:sym typeface="Clear Sans Medium"/>
              </a:rPr>
              <a:t>CPCB</a:t>
            </a:r>
          </a:p>
        </p:txBody>
      </p:sp>
      <p:sp>
        <p:nvSpPr>
          <p:cNvPr id="11" name="TextBox 11"/>
          <p:cNvSpPr txBox="1"/>
          <p:nvPr/>
        </p:nvSpPr>
        <p:spPr>
          <a:xfrm>
            <a:off x="982896" y="7408388"/>
            <a:ext cx="5109644" cy="1464774"/>
          </a:xfrm>
          <a:prstGeom prst="rect">
            <a:avLst/>
          </a:prstGeom>
        </p:spPr>
        <p:txBody>
          <a:bodyPr lIns="0" tIns="0" rIns="0" bIns="0" rtlCol="0" anchor="t">
            <a:spAutoFit/>
          </a:bodyPr>
          <a:lstStyle/>
          <a:p>
            <a:pPr marL="0" lvl="0" indent="0" algn="ctr">
              <a:lnSpc>
                <a:spcPts val="2939"/>
              </a:lnSpc>
              <a:spcBef>
                <a:spcPct val="0"/>
              </a:spcBef>
            </a:pPr>
            <a:r>
              <a:rPr lang="en-US" sz="2099">
                <a:solidFill>
                  <a:srgbClr val="FEFCEE"/>
                </a:solidFill>
                <a:latin typeface="Clear Sans"/>
                <a:ea typeface="Clear Sans"/>
                <a:cs typeface="Clear Sans"/>
                <a:sym typeface="Clear Sans"/>
              </a:rPr>
              <a:t>The Central Pollution Control Board (CPCB) is responsible for monitoring air quality across India and provides essential data on pollution levels.</a:t>
            </a:r>
          </a:p>
        </p:txBody>
      </p:sp>
      <p:sp>
        <p:nvSpPr>
          <p:cNvPr id="12" name="TextBox 12"/>
          <p:cNvSpPr txBox="1"/>
          <p:nvPr/>
        </p:nvSpPr>
        <p:spPr>
          <a:xfrm>
            <a:off x="6419850" y="3307552"/>
            <a:ext cx="5448300" cy="497840"/>
          </a:xfrm>
          <a:prstGeom prst="rect">
            <a:avLst/>
          </a:prstGeom>
        </p:spPr>
        <p:txBody>
          <a:bodyPr lIns="0" tIns="0" rIns="0" bIns="0" rtlCol="0" anchor="t">
            <a:spAutoFit/>
          </a:bodyPr>
          <a:lstStyle/>
          <a:p>
            <a:pPr marL="0" lvl="0" indent="0" algn="ctr">
              <a:lnSpc>
                <a:spcPts val="4059"/>
              </a:lnSpc>
              <a:spcBef>
                <a:spcPct val="0"/>
              </a:spcBef>
            </a:pPr>
            <a:r>
              <a:rPr lang="en-US" sz="2899" b="1">
                <a:solidFill>
                  <a:srgbClr val="FEFCEE"/>
                </a:solidFill>
                <a:latin typeface="Clear Sans Medium"/>
                <a:ea typeface="Clear Sans Medium"/>
                <a:cs typeface="Clear Sans Medium"/>
                <a:sym typeface="Clear Sans Medium"/>
              </a:rPr>
              <a:t>SAFAR</a:t>
            </a:r>
          </a:p>
        </p:txBody>
      </p:sp>
      <p:sp>
        <p:nvSpPr>
          <p:cNvPr id="13" name="TextBox 13"/>
          <p:cNvSpPr txBox="1"/>
          <p:nvPr/>
        </p:nvSpPr>
        <p:spPr>
          <a:xfrm>
            <a:off x="6419850" y="7408388"/>
            <a:ext cx="5448300" cy="1464774"/>
          </a:xfrm>
          <a:prstGeom prst="rect">
            <a:avLst/>
          </a:prstGeom>
        </p:spPr>
        <p:txBody>
          <a:bodyPr lIns="0" tIns="0" rIns="0" bIns="0" rtlCol="0" anchor="t">
            <a:spAutoFit/>
          </a:bodyPr>
          <a:lstStyle/>
          <a:p>
            <a:pPr marL="0" lvl="0" indent="0" algn="ctr">
              <a:lnSpc>
                <a:spcPts val="2939"/>
              </a:lnSpc>
              <a:spcBef>
                <a:spcPct val="0"/>
              </a:spcBef>
            </a:pPr>
            <a:r>
              <a:rPr lang="en-US" sz="2099">
                <a:solidFill>
                  <a:srgbClr val="FEFCEE"/>
                </a:solidFill>
                <a:latin typeface="Clear Sans"/>
                <a:ea typeface="Clear Sans"/>
                <a:cs typeface="Clear Sans"/>
                <a:sym typeface="Clear Sans"/>
              </a:rPr>
              <a:t>The System of Air Quality and Weather Forecasting and Research (SAFAR) offers real-time air quality information and forecasts for various cities.</a:t>
            </a:r>
          </a:p>
        </p:txBody>
      </p:sp>
      <p:sp>
        <p:nvSpPr>
          <p:cNvPr id="14" name="TextBox 14"/>
          <p:cNvSpPr txBox="1"/>
          <p:nvPr/>
        </p:nvSpPr>
        <p:spPr>
          <a:xfrm>
            <a:off x="12192000" y="3227542"/>
            <a:ext cx="5448300" cy="495300"/>
          </a:xfrm>
          <a:prstGeom prst="rect">
            <a:avLst/>
          </a:prstGeom>
        </p:spPr>
        <p:txBody>
          <a:bodyPr lIns="0" tIns="0" rIns="0" bIns="0" rtlCol="0" anchor="t">
            <a:spAutoFit/>
          </a:bodyPr>
          <a:lstStyle/>
          <a:p>
            <a:pPr marL="0" lvl="0" indent="0" algn="ctr">
              <a:lnSpc>
                <a:spcPts val="4199"/>
              </a:lnSpc>
              <a:spcBef>
                <a:spcPct val="0"/>
              </a:spcBef>
            </a:pPr>
            <a:r>
              <a:rPr lang="en-US" sz="2999" b="1">
                <a:solidFill>
                  <a:srgbClr val="FEFCEE"/>
                </a:solidFill>
                <a:latin typeface="Clear Sans Medium"/>
                <a:ea typeface="Clear Sans Medium"/>
                <a:cs typeface="Clear Sans Medium"/>
                <a:sym typeface="Clear Sans Medium"/>
              </a:rPr>
              <a:t>APPS</a:t>
            </a:r>
          </a:p>
        </p:txBody>
      </p:sp>
      <p:sp>
        <p:nvSpPr>
          <p:cNvPr id="15" name="TextBox 15"/>
          <p:cNvSpPr txBox="1"/>
          <p:nvPr/>
        </p:nvSpPr>
        <p:spPr>
          <a:xfrm>
            <a:off x="12304777" y="7408388"/>
            <a:ext cx="5448300" cy="1464774"/>
          </a:xfrm>
          <a:prstGeom prst="rect">
            <a:avLst/>
          </a:prstGeom>
        </p:spPr>
        <p:txBody>
          <a:bodyPr lIns="0" tIns="0" rIns="0" bIns="0" rtlCol="0" anchor="t">
            <a:spAutoFit/>
          </a:bodyPr>
          <a:lstStyle/>
          <a:p>
            <a:pPr marL="0" lvl="0" indent="0" algn="ctr">
              <a:lnSpc>
                <a:spcPts val="2939"/>
              </a:lnSpc>
              <a:spcBef>
                <a:spcPct val="0"/>
              </a:spcBef>
            </a:pPr>
            <a:r>
              <a:rPr lang="en-US" sz="2099">
                <a:solidFill>
                  <a:srgbClr val="FEFCEE"/>
                </a:solidFill>
                <a:latin typeface="Clear Sans"/>
                <a:ea typeface="Clear Sans"/>
                <a:cs typeface="Clear Sans"/>
                <a:sym typeface="Clear Sans"/>
              </a:rPr>
              <a:t>Applications like AQI India, IQAir, and AirVisual provide accessible air quality information, helping individuals make informed decisions about their health.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grpSp>
        <p:nvGrpSpPr>
          <p:cNvPr id="2" name="Group 2"/>
          <p:cNvGrpSpPr/>
          <p:nvPr/>
        </p:nvGrpSpPr>
        <p:grpSpPr>
          <a:xfrm>
            <a:off x="666750" y="3352800"/>
            <a:ext cx="5448300" cy="3581400"/>
            <a:chOff x="0" y="0"/>
            <a:chExt cx="1333267" cy="876413"/>
          </a:xfrm>
        </p:grpSpPr>
        <p:sp>
          <p:nvSpPr>
            <p:cNvPr id="3" name="Freeform 3"/>
            <p:cNvSpPr/>
            <p:nvPr/>
          </p:nvSpPr>
          <p:spPr>
            <a:xfrm>
              <a:off x="0" y="0"/>
              <a:ext cx="1333267" cy="876413"/>
            </a:xfrm>
            <a:custGeom>
              <a:avLst/>
              <a:gdLst/>
              <a:ahLst/>
              <a:cxnLst/>
              <a:rect l="l" t="t" r="r" b="b"/>
              <a:pathLst>
                <a:path w="1333267" h="876413">
                  <a:moveTo>
                    <a:pt x="0" y="0"/>
                  </a:moveTo>
                  <a:lnTo>
                    <a:pt x="1333267" y="0"/>
                  </a:lnTo>
                  <a:lnTo>
                    <a:pt x="1333267" y="876413"/>
                  </a:lnTo>
                  <a:lnTo>
                    <a:pt x="0" y="876413"/>
                  </a:lnTo>
                  <a:close/>
                </a:path>
              </a:pathLst>
            </a:custGeom>
            <a:blipFill>
              <a:blip r:embed="rId2"/>
              <a:stretch>
                <a:fillRect t="-4609" b="-4609"/>
              </a:stretch>
            </a:blipFill>
          </p:spPr>
        </p:sp>
      </p:grpSp>
      <p:grpSp>
        <p:nvGrpSpPr>
          <p:cNvPr id="4" name="Group 4"/>
          <p:cNvGrpSpPr/>
          <p:nvPr/>
        </p:nvGrpSpPr>
        <p:grpSpPr>
          <a:xfrm>
            <a:off x="12172950" y="3352800"/>
            <a:ext cx="5448300" cy="3581400"/>
            <a:chOff x="0" y="0"/>
            <a:chExt cx="1333267" cy="876413"/>
          </a:xfrm>
        </p:grpSpPr>
        <p:sp>
          <p:nvSpPr>
            <p:cNvPr id="5" name="Freeform 5"/>
            <p:cNvSpPr/>
            <p:nvPr/>
          </p:nvSpPr>
          <p:spPr>
            <a:xfrm>
              <a:off x="0" y="0"/>
              <a:ext cx="1333267" cy="876413"/>
            </a:xfrm>
            <a:custGeom>
              <a:avLst/>
              <a:gdLst/>
              <a:ahLst/>
              <a:cxnLst/>
              <a:rect l="l" t="t" r="r" b="b"/>
              <a:pathLst>
                <a:path w="1333267" h="876413">
                  <a:moveTo>
                    <a:pt x="0" y="0"/>
                  </a:moveTo>
                  <a:lnTo>
                    <a:pt x="1333267" y="0"/>
                  </a:lnTo>
                  <a:lnTo>
                    <a:pt x="1333267" y="876413"/>
                  </a:lnTo>
                  <a:lnTo>
                    <a:pt x="0" y="876413"/>
                  </a:lnTo>
                  <a:close/>
                </a:path>
              </a:pathLst>
            </a:custGeom>
            <a:blipFill>
              <a:blip r:embed="rId3"/>
              <a:stretch>
                <a:fillRect l="-9220" r="-9220"/>
              </a:stretch>
            </a:blipFill>
          </p:spPr>
        </p:sp>
      </p:grpSp>
      <p:grpSp>
        <p:nvGrpSpPr>
          <p:cNvPr id="6" name="Group 6"/>
          <p:cNvGrpSpPr/>
          <p:nvPr/>
        </p:nvGrpSpPr>
        <p:grpSpPr>
          <a:xfrm>
            <a:off x="6419850" y="3352800"/>
            <a:ext cx="5448300" cy="3581400"/>
            <a:chOff x="0" y="0"/>
            <a:chExt cx="1333267" cy="876413"/>
          </a:xfrm>
        </p:grpSpPr>
        <p:sp>
          <p:nvSpPr>
            <p:cNvPr id="7" name="Freeform 7"/>
            <p:cNvSpPr/>
            <p:nvPr/>
          </p:nvSpPr>
          <p:spPr>
            <a:xfrm>
              <a:off x="0" y="0"/>
              <a:ext cx="1333267" cy="876413"/>
            </a:xfrm>
            <a:custGeom>
              <a:avLst/>
              <a:gdLst/>
              <a:ahLst/>
              <a:cxnLst/>
              <a:rect l="l" t="t" r="r" b="b"/>
              <a:pathLst>
                <a:path w="1333267" h="876413">
                  <a:moveTo>
                    <a:pt x="0" y="0"/>
                  </a:moveTo>
                  <a:lnTo>
                    <a:pt x="1333267" y="0"/>
                  </a:lnTo>
                  <a:lnTo>
                    <a:pt x="1333267" y="876413"/>
                  </a:lnTo>
                  <a:lnTo>
                    <a:pt x="0" y="876413"/>
                  </a:lnTo>
                  <a:close/>
                </a:path>
              </a:pathLst>
            </a:custGeom>
            <a:blipFill>
              <a:blip r:embed="rId4"/>
              <a:stretch>
                <a:fillRect t="-26063" b="-26063"/>
              </a:stretch>
            </a:blipFill>
          </p:spPr>
        </p:sp>
      </p:grpSp>
      <p:grpSp>
        <p:nvGrpSpPr>
          <p:cNvPr id="8" name="Group 8"/>
          <p:cNvGrpSpPr/>
          <p:nvPr/>
        </p:nvGrpSpPr>
        <p:grpSpPr>
          <a:xfrm>
            <a:off x="668089" y="7471410"/>
            <a:ext cx="5446961" cy="1253531"/>
            <a:chOff x="0" y="0"/>
            <a:chExt cx="7262615" cy="1671374"/>
          </a:xfrm>
        </p:grpSpPr>
        <p:sp>
          <p:nvSpPr>
            <p:cNvPr id="9" name="TextBox 9"/>
            <p:cNvSpPr txBox="1"/>
            <p:nvPr/>
          </p:nvSpPr>
          <p:spPr>
            <a:xfrm>
              <a:off x="0" y="-47625"/>
              <a:ext cx="7262615" cy="525145"/>
            </a:xfrm>
            <a:prstGeom prst="rect">
              <a:avLst/>
            </a:prstGeom>
          </p:spPr>
          <p:txBody>
            <a:bodyPr lIns="0" tIns="0" rIns="0" bIns="0" rtlCol="0" anchor="t">
              <a:spAutoFit/>
            </a:bodyPr>
            <a:lstStyle/>
            <a:p>
              <a:pPr marL="0" lvl="0" indent="0" algn="ctr">
                <a:lnSpc>
                  <a:spcPts val="3359"/>
                </a:lnSpc>
                <a:spcBef>
                  <a:spcPct val="0"/>
                </a:spcBef>
              </a:pPr>
              <a:r>
                <a:rPr lang="en-US" sz="2400" b="1" u="none" strike="noStrike">
                  <a:solidFill>
                    <a:srgbClr val="FEFCEE"/>
                  </a:solidFill>
                  <a:latin typeface="Clear Sans Medium"/>
                  <a:ea typeface="Clear Sans Medium"/>
                  <a:cs typeface="Clear Sans Medium"/>
                  <a:sym typeface="Clear Sans Medium"/>
                </a:rPr>
                <a:t>SOLID FUEL</a:t>
              </a:r>
            </a:p>
          </p:txBody>
        </p:sp>
        <p:sp>
          <p:nvSpPr>
            <p:cNvPr id="10" name="TextBox 10"/>
            <p:cNvSpPr txBox="1"/>
            <p:nvPr/>
          </p:nvSpPr>
          <p:spPr>
            <a:xfrm>
              <a:off x="0" y="704269"/>
              <a:ext cx="7262615" cy="967105"/>
            </a:xfrm>
            <a:prstGeom prst="rect">
              <a:avLst/>
            </a:prstGeom>
          </p:spPr>
          <p:txBody>
            <a:bodyPr lIns="0" tIns="0" rIns="0" bIns="0" rtlCol="0" anchor="t">
              <a:spAutoFit/>
            </a:bodyPr>
            <a:lstStyle/>
            <a:p>
              <a:pPr marL="0" lvl="0" indent="0" algn="ctr">
                <a:lnSpc>
                  <a:spcPts val="2940"/>
                </a:lnSpc>
              </a:pPr>
              <a:r>
                <a:rPr lang="en-US" sz="2100">
                  <a:solidFill>
                    <a:srgbClr val="FEFCEE"/>
                  </a:solidFill>
                  <a:latin typeface="Clear Sans"/>
                  <a:ea typeface="Clear Sans"/>
                  <a:cs typeface="Clear Sans"/>
                  <a:sym typeface="Clear Sans"/>
                </a:rPr>
                <a:t>Burning solid fuels releases harmful particulates.</a:t>
              </a:r>
            </a:p>
          </p:txBody>
        </p:sp>
      </p:grpSp>
      <p:grpSp>
        <p:nvGrpSpPr>
          <p:cNvPr id="11" name="Group 11"/>
          <p:cNvGrpSpPr/>
          <p:nvPr/>
        </p:nvGrpSpPr>
        <p:grpSpPr>
          <a:xfrm>
            <a:off x="6419850" y="7471410"/>
            <a:ext cx="5448300" cy="1253531"/>
            <a:chOff x="0" y="0"/>
            <a:chExt cx="7264400" cy="1671374"/>
          </a:xfrm>
        </p:grpSpPr>
        <p:sp>
          <p:nvSpPr>
            <p:cNvPr id="12" name="TextBox 12"/>
            <p:cNvSpPr txBox="1"/>
            <p:nvPr/>
          </p:nvSpPr>
          <p:spPr>
            <a:xfrm>
              <a:off x="0" y="-47625"/>
              <a:ext cx="7264400" cy="525145"/>
            </a:xfrm>
            <a:prstGeom prst="rect">
              <a:avLst/>
            </a:prstGeom>
          </p:spPr>
          <p:txBody>
            <a:bodyPr lIns="0" tIns="0" rIns="0" bIns="0" rtlCol="0" anchor="t">
              <a:spAutoFit/>
            </a:bodyPr>
            <a:lstStyle/>
            <a:p>
              <a:pPr marL="0" lvl="0" indent="0" algn="ctr">
                <a:lnSpc>
                  <a:spcPts val="3359"/>
                </a:lnSpc>
                <a:spcBef>
                  <a:spcPct val="0"/>
                </a:spcBef>
              </a:pPr>
              <a:r>
                <a:rPr lang="en-US" sz="2400" b="1" u="none" strike="noStrike">
                  <a:solidFill>
                    <a:srgbClr val="FEFCEE"/>
                  </a:solidFill>
                  <a:latin typeface="Clear Sans Medium"/>
                  <a:ea typeface="Clear Sans Medium"/>
                  <a:cs typeface="Clear Sans Medium"/>
                  <a:sym typeface="Clear Sans Medium"/>
                </a:rPr>
                <a:t>DIESEL GENERATORS</a:t>
              </a:r>
            </a:p>
          </p:txBody>
        </p:sp>
        <p:sp>
          <p:nvSpPr>
            <p:cNvPr id="13" name="TextBox 13"/>
            <p:cNvSpPr txBox="1"/>
            <p:nvPr/>
          </p:nvSpPr>
          <p:spPr>
            <a:xfrm>
              <a:off x="0" y="704269"/>
              <a:ext cx="7264400" cy="967105"/>
            </a:xfrm>
            <a:prstGeom prst="rect">
              <a:avLst/>
            </a:prstGeom>
          </p:spPr>
          <p:txBody>
            <a:bodyPr lIns="0" tIns="0" rIns="0" bIns="0" rtlCol="0" anchor="t">
              <a:spAutoFit/>
            </a:bodyPr>
            <a:lstStyle/>
            <a:p>
              <a:pPr marL="0" lvl="0" indent="0" algn="ctr">
                <a:lnSpc>
                  <a:spcPts val="2940"/>
                </a:lnSpc>
              </a:pPr>
              <a:r>
                <a:rPr lang="en-US" sz="2100">
                  <a:solidFill>
                    <a:srgbClr val="FEFCEE"/>
                  </a:solidFill>
                  <a:latin typeface="Clear Sans"/>
                  <a:ea typeface="Clear Sans"/>
                  <a:cs typeface="Clear Sans"/>
                  <a:sym typeface="Clear Sans"/>
                </a:rPr>
                <a:t>Diesel engines emit significant air pollutants regularly.</a:t>
              </a:r>
            </a:p>
          </p:txBody>
        </p:sp>
      </p:grpSp>
      <p:grpSp>
        <p:nvGrpSpPr>
          <p:cNvPr id="14" name="Group 14"/>
          <p:cNvGrpSpPr/>
          <p:nvPr/>
        </p:nvGrpSpPr>
        <p:grpSpPr>
          <a:xfrm>
            <a:off x="12172950" y="7471410"/>
            <a:ext cx="5449639" cy="1253531"/>
            <a:chOff x="0" y="0"/>
            <a:chExt cx="7266185" cy="1671374"/>
          </a:xfrm>
        </p:grpSpPr>
        <p:sp>
          <p:nvSpPr>
            <p:cNvPr id="15" name="TextBox 15"/>
            <p:cNvSpPr txBox="1"/>
            <p:nvPr/>
          </p:nvSpPr>
          <p:spPr>
            <a:xfrm>
              <a:off x="0" y="-47625"/>
              <a:ext cx="7266185" cy="525145"/>
            </a:xfrm>
            <a:prstGeom prst="rect">
              <a:avLst/>
            </a:prstGeom>
          </p:spPr>
          <p:txBody>
            <a:bodyPr lIns="0" tIns="0" rIns="0" bIns="0" rtlCol="0" anchor="t">
              <a:spAutoFit/>
            </a:bodyPr>
            <a:lstStyle/>
            <a:p>
              <a:pPr marL="0" lvl="0" indent="0" algn="ctr">
                <a:lnSpc>
                  <a:spcPts val="3359"/>
                </a:lnSpc>
                <a:spcBef>
                  <a:spcPct val="0"/>
                </a:spcBef>
              </a:pPr>
              <a:r>
                <a:rPr lang="en-US" sz="2400" b="1" u="none" strike="noStrike">
                  <a:solidFill>
                    <a:srgbClr val="FEFCEE"/>
                  </a:solidFill>
                  <a:latin typeface="Clear Sans Medium"/>
                  <a:ea typeface="Clear Sans Medium"/>
                  <a:cs typeface="Clear Sans Medium"/>
                  <a:sym typeface="Clear Sans Medium"/>
                </a:rPr>
                <a:t>CONSTRUCTION DUST</a:t>
              </a:r>
            </a:p>
          </p:txBody>
        </p:sp>
        <p:sp>
          <p:nvSpPr>
            <p:cNvPr id="16" name="TextBox 16"/>
            <p:cNvSpPr txBox="1"/>
            <p:nvPr/>
          </p:nvSpPr>
          <p:spPr>
            <a:xfrm>
              <a:off x="0" y="704269"/>
              <a:ext cx="7266185" cy="967105"/>
            </a:xfrm>
            <a:prstGeom prst="rect">
              <a:avLst/>
            </a:prstGeom>
          </p:spPr>
          <p:txBody>
            <a:bodyPr lIns="0" tIns="0" rIns="0" bIns="0" rtlCol="0" anchor="t">
              <a:spAutoFit/>
            </a:bodyPr>
            <a:lstStyle/>
            <a:p>
              <a:pPr marL="0" lvl="0" indent="0" algn="ctr">
                <a:lnSpc>
                  <a:spcPts val="2940"/>
                </a:lnSpc>
              </a:pPr>
              <a:r>
                <a:rPr lang="en-US" sz="2100">
                  <a:solidFill>
                    <a:srgbClr val="FEFCEE"/>
                  </a:solidFill>
                  <a:latin typeface="Clear Sans"/>
                  <a:ea typeface="Clear Sans"/>
                  <a:cs typeface="Clear Sans"/>
                  <a:sym typeface="Clear Sans"/>
                </a:rPr>
                <a:t>Dust from construction sites impacts local air quality.</a:t>
              </a:r>
            </a:p>
          </p:txBody>
        </p:sp>
      </p:grpSp>
      <p:sp>
        <p:nvSpPr>
          <p:cNvPr id="17" name="TextBox 17"/>
          <p:cNvSpPr txBox="1"/>
          <p:nvPr/>
        </p:nvSpPr>
        <p:spPr>
          <a:xfrm>
            <a:off x="666750" y="657225"/>
            <a:ext cx="16954500" cy="1076325"/>
          </a:xfrm>
          <a:prstGeom prst="rect">
            <a:avLst/>
          </a:prstGeom>
        </p:spPr>
        <p:txBody>
          <a:bodyPr lIns="0" tIns="0" rIns="0" bIns="0" rtlCol="0" anchor="t">
            <a:spAutoFit/>
          </a:bodyPr>
          <a:lstStyle/>
          <a:p>
            <a:pPr marL="0" lvl="0" indent="0" algn="ctr">
              <a:lnSpc>
                <a:spcPts val="8400"/>
              </a:lnSpc>
              <a:spcBef>
                <a:spcPct val="0"/>
              </a:spcBef>
            </a:pPr>
            <a:r>
              <a:rPr lang="en-US" sz="7000" spc="-140">
                <a:solidFill>
                  <a:srgbClr val="FEFCEE"/>
                </a:solidFill>
                <a:latin typeface="Tenor Sans"/>
                <a:ea typeface="Tenor Sans"/>
                <a:cs typeface="Tenor Sans"/>
                <a:sym typeface="Tenor Sans"/>
              </a:rPr>
              <a:t>Major Contributors to Air Pollution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sp>
        <p:nvSpPr>
          <p:cNvPr id="2" name="Freeform 2"/>
          <p:cNvSpPr/>
          <p:nvPr/>
        </p:nvSpPr>
        <p:spPr>
          <a:xfrm>
            <a:off x="15150568" y="7200900"/>
            <a:ext cx="6274865" cy="4114800"/>
          </a:xfrm>
          <a:custGeom>
            <a:avLst/>
            <a:gdLst/>
            <a:ahLst/>
            <a:cxnLst/>
            <a:rect l="l" t="t" r="r" b="b"/>
            <a:pathLst>
              <a:path w="6274865" h="4114800">
                <a:moveTo>
                  <a:pt x="0" y="0"/>
                </a:moveTo>
                <a:lnTo>
                  <a:pt x="6274864" y="0"/>
                </a:lnTo>
                <a:lnTo>
                  <a:pt x="6274864"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grpSp>
        <p:nvGrpSpPr>
          <p:cNvPr id="3" name="Group 3"/>
          <p:cNvGrpSpPr/>
          <p:nvPr/>
        </p:nvGrpSpPr>
        <p:grpSpPr>
          <a:xfrm>
            <a:off x="666750" y="1562100"/>
            <a:ext cx="8324850" cy="5661660"/>
            <a:chOff x="0" y="0"/>
            <a:chExt cx="11099800" cy="7548880"/>
          </a:xfrm>
        </p:grpSpPr>
        <p:sp>
          <p:nvSpPr>
            <p:cNvPr id="4" name="TextBox 4"/>
            <p:cNvSpPr txBox="1"/>
            <p:nvPr/>
          </p:nvSpPr>
          <p:spPr>
            <a:xfrm>
              <a:off x="0" y="0"/>
              <a:ext cx="11099800" cy="2819400"/>
            </a:xfrm>
            <a:prstGeom prst="rect">
              <a:avLst/>
            </a:prstGeom>
          </p:spPr>
          <p:txBody>
            <a:bodyPr lIns="0" tIns="0" rIns="0" bIns="0" rtlCol="0" anchor="t">
              <a:spAutoFit/>
            </a:bodyPr>
            <a:lstStyle/>
            <a:p>
              <a:pPr marL="0" lvl="0" indent="0" algn="l">
                <a:lnSpc>
                  <a:spcPts val="8399"/>
                </a:lnSpc>
                <a:spcBef>
                  <a:spcPct val="0"/>
                </a:spcBef>
              </a:pPr>
              <a:r>
                <a:rPr lang="en-US" sz="6999" spc="-139">
                  <a:solidFill>
                    <a:srgbClr val="FEFCEE"/>
                  </a:solidFill>
                  <a:latin typeface="Tenor Sans"/>
                  <a:ea typeface="Tenor Sans"/>
                  <a:cs typeface="Tenor Sans"/>
                  <a:sym typeface="Tenor Sans"/>
                </a:rPr>
                <a:t>Impact of Air Pollution</a:t>
              </a:r>
            </a:p>
          </p:txBody>
        </p:sp>
        <p:sp>
          <p:nvSpPr>
            <p:cNvPr id="5" name="TextBox 5"/>
            <p:cNvSpPr txBox="1"/>
            <p:nvPr/>
          </p:nvSpPr>
          <p:spPr>
            <a:xfrm>
              <a:off x="0" y="3581364"/>
              <a:ext cx="11099800" cy="48260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HEALTH AND ENVIRONMENTAL CONSEQUENCES</a:t>
              </a:r>
            </a:p>
          </p:txBody>
        </p:sp>
        <p:sp>
          <p:nvSpPr>
            <p:cNvPr id="6" name="TextBox 6"/>
            <p:cNvSpPr txBox="1"/>
            <p:nvPr/>
          </p:nvSpPr>
          <p:spPr>
            <a:xfrm>
              <a:off x="0" y="4600575"/>
              <a:ext cx="11099800" cy="2948305"/>
            </a:xfrm>
            <a:prstGeom prst="rect">
              <a:avLst/>
            </a:prstGeom>
          </p:spPr>
          <p:txBody>
            <a:bodyPr lIns="0" tIns="0" rIns="0" bIns="0" rtlCol="0" anchor="t">
              <a:spAutoFit/>
            </a:bodyPr>
            <a:lstStyle/>
            <a:p>
              <a:pPr marL="453390" lvl="1" indent="-226695" algn="l">
                <a:lnSpc>
                  <a:spcPts val="2940"/>
                </a:lnSpc>
                <a:buFont typeface="Arial"/>
                <a:buChar char="•"/>
              </a:pPr>
              <a:r>
                <a:rPr lang="en-US" sz="2100">
                  <a:solidFill>
                    <a:srgbClr val="FEFCEE"/>
                  </a:solidFill>
                  <a:latin typeface="Clear Sans"/>
                  <a:ea typeface="Clear Sans"/>
                  <a:cs typeface="Clear Sans"/>
                  <a:sym typeface="Clear Sans"/>
                </a:rPr>
                <a:t>Causes respiratory diseases and asthma attacks</a:t>
              </a:r>
            </a:p>
            <a:p>
              <a:pPr marL="453390" lvl="1" indent="-226695" algn="l">
                <a:lnSpc>
                  <a:spcPts val="2940"/>
                </a:lnSpc>
                <a:buFont typeface="Arial"/>
                <a:buChar char="•"/>
              </a:pPr>
              <a:r>
                <a:rPr lang="en-US" sz="2100">
                  <a:solidFill>
                    <a:srgbClr val="FEFCEE"/>
                  </a:solidFill>
                  <a:latin typeface="Clear Sans"/>
                  <a:ea typeface="Clear Sans"/>
                  <a:cs typeface="Clear Sans"/>
                  <a:sym typeface="Clear Sans"/>
                </a:rPr>
                <a:t>Increases risk of heart-related issues</a:t>
              </a:r>
            </a:p>
            <a:p>
              <a:pPr marL="453390" lvl="1" indent="-226695" algn="l">
                <a:lnSpc>
                  <a:spcPts val="2940"/>
                </a:lnSpc>
                <a:buFont typeface="Arial"/>
                <a:buChar char="•"/>
              </a:pPr>
              <a:r>
                <a:rPr lang="en-US" sz="2100">
                  <a:solidFill>
                    <a:srgbClr val="FEFCEE"/>
                  </a:solidFill>
                  <a:latin typeface="Clear Sans"/>
                  <a:ea typeface="Clear Sans"/>
                  <a:cs typeface="Clear Sans"/>
                  <a:sym typeface="Clear Sans"/>
                </a:rPr>
                <a:t>Contributes to higher cancer rates</a:t>
              </a:r>
            </a:p>
            <a:p>
              <a:pPr marL="453390" lvl="1" indent="-226695" algn="l">
                <a:lnSpc>
                  <a:spcPts val="2940"/>
                </a:lnSpc>
                <a:buFont typeface="Arial"/>
                <a:buChar char="•"/>
              </a:pPr>
              <a:r>
                <a:rPr lang="en-US" sz="2100">
                  <a:solidFill>
                    <a:srgbClr val="FEFCEE"/>
                  </a:solidFill>
                  <a:latin typeface="Clear Sans"/>
                  <a:ea typeface="Clear Sans"/>
                  <a:cs typeface="Clear Sans"/>
                  <a:sym typeface="Clear Sans"/>
                </a:rPr>
                <a:t>Accelerates global warming and climate change</a:t>
              </a:r>
            </a:p>
            <a:p>
              <a:pPr marL="453390" lvl="1" indent="-226695" algn="l">
                <a:lnSpc>
                  <a:spcPts val="2940"/>
                </a:lnSpc>
                <a:buFont typeface="Arial"/>
                <a:buChar char="•"/>
              </a:pPr>
              <a:r>
                <a:rPr lang="en-US" sz="2100">
                  <a:solidFill>
                    <a:srgbClr val="FEFCEE"/>
                  </a:solidFill>
                  <a:latin typeface="Clear Sans"/>
                  <a:ea typeface="Clear Sans"/>
                  <a:cs typeface="Clear Sans"/>
                  <a:sym typeface="Clear Sans"/>
                </a:rPr>
                <a:t>Leads to acid rain affecting ecosystems</a:t>
              </a:r>
            </a:p>
            <a:p>
              <a:pPr marL="453390" lvl="1" indent="-226695" algn="l">
                <a:lnSpc>
                  <a:spcPts val="2940"/>
                </a:lnSpc>
                <a:buFont typeface="Arial"/>
                <a:buChar char="•"/>
              </a:pPr>
              <a:r>
                <a:rPr lang="en-US" sz="2100">
                  <a:solidFill>
                    <a:srgbClr val="FEFCEE"/>
                  </a:solidFill>
                  <a:latin typeface="Clear Sans"/>
                  <a:ea typeface="Clear Sans"/>
                  <a:cs typeface="Clear Sans"/>
                  <a:sym typeface="Clear Sans"/>
                </a:rPr>
                <a:t>Reduces visibility and air quality</a:t>
              </a:r>
            </a:p>
          </p:txBody>
        </p:sp>
      </p:grpSp>
      <p:grpSp>
        <p:nvGrpSpPr>
          <p:cNvPr id="7" name="Group 7"/>
          <p:cNvGrpSpPr/>
          <p:nvPr/>
        </p:nvGrpSpPr>
        <p:grpSpPr>
          <a:xfrm>
            <a:off x="8723038" y="792993"/>
            <a:ext cx="8104531" cy="8104499"/>
            <a:chOff x="0" y="0"/>
            <a:chExt cx="6350000" cy="6349975"/>
          </a:xfrm>
        </p:grpSpPr>
        <p:sp>
          <p:nvSpPr>
            <p:cNvPr id="8" name="Freeform 8"/>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a:stretch>
            </a:blipFill>
          </p:spPr>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grpSp>
        <p:nvGrpSpPr>
          <p:cNvPr id="2" name="Group 2"/>
          <p:cNvGrpSpPr/>
          <p:nvPr/>
        </p:nvGrpSpPr>
        <p:grpSpPr>
          <a:xfrm>
            <a:off x="10734675" y="1562100"/>
            <a:ext cx="6886575" cy="2232687"/>
            <a:chOff x="0" y="0"/>
            <a:chExt cx="9182100" cy="2976916"/>
          </a:xfrm>
        </p:grpSpPr>
        <p:sp>
          <p:nvSpPr>
            <p:cNvPr id="3" name="TextBox 3"/>
            <p:cNvSpPr txBox="1"/>
            <p:nvPr/>
          </p:nvSpPr>
          <p:spPr>
            <a:xfrm>
              <a:off x="0" y="0"/>
              <a:ext cx="9182100" cy="48260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AIR PURIFIERS</a:t>
              </a:r>
            </a:p>
          </p:txBody>
        </p:sp>
        <p:sp>
          <p:nvSpPr>
            <p:cNvPr id="4" name="TextBox 4"/>
            <p:cNvSpPr txBox="1"/>
            <p:nvPr/>
          </p:nvSpPr>
          <p:spPr>
            <a:xfrm>
              <a:off x="0" y="1019211"/>
              <a:ext cx="9182100" cy="1957705"/>
            </a:xfrm>
            <a:prstGeom prst="rect">
              <a:avLst/>
            </a:prstGeom>
          </p:spPr>
          <p:txBody>
            <a:bodyPr lIns="0" tIns="0" rIns="0" bIns="0" rtlCol="0" anchor="t">
              <a:spAutoFit/>
            </a:bodyPr>
            <a:lstStyle/>
            <a:p>
              <a:pPr marL="0" lvl="0" indent="0" algn="l">
                <a:lnSpc>
                  <a:spcPts val="2940"/>
                </a:lnSpc>
              </a:pPr>
              <a:r>
                <a:rPr lang="en-US" sz="2100" b="1">
                  <a:solidFill>
                    <a:srgbClr val="FEFCEE"/>
                  </a:solidFill>
                  <a:latin typeface="Clear Sans Bold"/>
                  <a:ea typeface="Clear Sans Bold"/>
                  <a:cs typeface="Clear Sans Bold"/>
                  <a:sym typeface="Clear Sans Bold"/>
                </a:rPr>
                <a:t>Air purifiers</a:t>
              </a:r>
              <a:r>
                <a:rPr lang="en-US" sz="2100">
                  <a:solidFill>
                    <a:srgbClr val="FEFCEE"/>
                  </a:solidFill>
                  <a:latin typeface="Clear Sans"/>
                  <a:ea typeface="Clear Sans"/>
                  <a:cs typeface="Clear Sans"/>
                  <a:sym typeface="Clear Sans"/>
                </a:rPr>
                <a:t> can significantly reduce indoor air pollution by filtering out harmful particles, allergens, and chemicals, creating a healthier home environment for everyone.</a:t>
              </a:r>
            </a:p>
          </p:txBody>
        </p:sp>
      </p:grpSp>
      <p:sp>
        <p:nvSpPr>
          <p:cNvPr id="5" name="TextBox 5"/>
          <p:cNvSpPr txBox="1"/>
          <p:nvPr/>
        </p:nvSpPr>
        <p:spPr>
          <a:xfrm>
            <a:off x="9296400" y="1562100"/>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01</a:t>
            </a:r>
          </a:p>
        </p:txBody>
      </p:sp>
      <p:sp>
        <p:nvSpPr>
          <p:cNvPr id="6" name="TextBox 6"/>
          <p:cNvSpPr txBox="1"/>
          <p:nvPr/>
        </p:nvSpPr>
        <p:spPr>
          <a:xfrm>
            <a:off x="9296400" y="4248150"/>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02</a:t>
            </a:r>
          </a:p>
        </p:txBody>
      </p:sp>
      <p:grpSp>
        <p:nvGrpSpPr>
          <p:cNvPr id="7" name="Group 7"/>
          <p:cNvGrpSpPr/>
          <p:nvPr/>
        </p:nvGrpSpPr>
        <p:grpSpPr>
          <a:xfrm>
            <a:off x="10734675" y="6934200"/>
            <a:ext cx="6886575" cy="2232687"/>
            <a:chOff x="0" y="0"/>
            <a:chExt cx="9182100" cy="2976916"/>
          </a:xfrm>
        </p:grpSpPr>
        <p:sp>
          <p:nvSpPr>
            <p:cNvPr id="8" name="TextBox 8"/>
            <p:cNvSpPr txBox="1"/>
            <p:nvPr/>
          </p:nvSpPr>
          <p:spPr>
            <a:xfrm>
              <a:off x="0" y="0"/>
              <a:ext cx="9182100" cy="48260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CLEAN FUELS</a:t>
              </a:r>
            </a:p>
          </p:txBody>
        </p:sp>
        <p:sp>
          <p:nvSpPr>
            <p:cNvPr id="9" name="TextBox 9"/>
            <p:cNvSpPr txBox="1"/>
            <p:nvPr/>
          </p:nvSpPr>
          <p:spPr>
            <a:xfrm>
              <a:off x="0" y="1019211"/>
              <a:ext cx="9182100" cy="195770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Utilizing </a:t>
              </a:r>
              <a:r>
                <a:rPr lang="en-US" sz="2100" b="1">
                  <a:solidFill>
                    <a:srgbClr val="FEFCEE"/>
                  </a:solidFill>
                  <a:latin typeface="Clear Sans Bold"/>
                  <a:ea typeface="Clear Sans Bold"/>
                  <a:cs typeface="Clear Sans Bold"/>
                  <a:sym typeface="Clear Sans Bold"/>
                </a:rPr>
                <a:t>clean cooking fuels</a:t>
              </a:r>
              <a:r>
                <a:rPr lang="en-US" sz="2100">
                  <a:solidFill>
                    <a:srgbClr val="FEFCEE"/>
                  </a:solidFill>
                  <a:latin typeface="Clear Sans"/>
                  <a:ea typeface="Clear Sans"/>
                  <a:cs typeface="Clear Sans"/>
                  <a:sym typeface="Clear Sans"/>
                </a:rPr>
                <a:t> like LPG or biofuels can minimize harmful emissions from traditional cooking methods, contributing to better air quality and safer homes.</a:t>
              </a:r>
            </a:p>
          </p:txBody>
        </p:sp>
      </p:grpSp>
      <p:sp>
        <p:nvSpPr>
          <p:cNvPr id="10" name="TextBox 10"/>
          <p:cNvSpPr txBox="1"/>
          <p:nvPr/>
        </p:nvSpPr>
        <p:spPr>
          <a:xfrm>
            <a:off x="9296400" y="6934200"/>
            <a:ext cx="617917" cy="371475"/>
          </a:xfrm>
          <a:prstGeom prst="rect">
            <a:avLst/>
          </a:prstGeom>
        </p:spPr>
        <p:txBody>
          <a:bodyPr lIns="0" tIns="0" rIns="0" bIns="0" rtlCol="0" anchor="t">
            <a:spAutoFit/>
          </a:bodyPr>
          <a:lstStyle/>
          <a:p>
            <a:pPr marL="0" lvl="0" indent="0" algn="l">
              <a:lnSpc>
                <a:spcPts val="2999"/>
              </a:lnSpc>
              <a:spcBef>
                <a:spcPct val="0"/>
              </a:spcBef>
            </a:pPr>
            <a:r>
              <a:rPr lang="en-US" sz="2499" b="1">
                <a:solidFill>
                  <a:srgbClr val="FEFCEE"/>
                </a:solidFill>
                <a:latin typeface="Clear Sans Bold"/>
                <a:ea typeface="Clear Sans Bold"/>
                <a:cs typeface="Clear Sans Bold"/>
                <a:sym typeface="Clear Sans Bold"/>
              </a:rPr>
              <a:t>03</a:t>
            </a:r>
          </a:p>
        </p:txBody>
      </p:sp>
      <p:sp>
        <p:nvSpPr>
          <p:cNvPr id="11" name="TextBox 11"/>
          <p:cNvSpPr txBox="1"/>
          <p:nvPr/>
        </p:nvSpPr>
        <p:spPr>
          <a:xfrm>
            <a:off x="666750" y="1562100"/>
            <a:ext cx="7191375" cy="3171825"/>
          </a:xfrm>
          <a:prstGeom prst="rect">
            <a:avLst/>
          </a:prstGeom>
        </p:spPr>
        <p:txBody>
          <a:bodyPr lIns="0" tIns="0" rIns="0" bIns="0" rtlCol="0" anchor="t">
            <a:spAutoFit/>
          </a:bodyPr>
          <a:lstStyle/>
          <a:p>
            <a:pPr marL="0" lvl="0" indent="0" algn="l">
              <a:lnSpc>
                <a:spcPts val="8399"/>
              </a:lnSpc>
            </a:pPr>
            <a:r>
              <a:rPr lang="en-US" sz="6999" spc="-139">
                <a:solidFill>
                  <a:srgbClr val="FEFCEE"/>
                </a:solidFill>
                <a:latin typeface="Tenor Sans"/>
                <a:ea typeface="Tenor Sans"/>
                <a:cs typeface="Tenor Sans"/>
                <a:sym typeface="Tenor Sans"/>
              </a:rPr>
              <a:t>Solutions and Prevention Methods</a:t>
            </a:r>
          </a:p>
        </p:txBody>
      </p:sp>
      <p:grpSp>
        <p:nvGrpSpPr>
          <p:cNvPr id="12" name="Group 12"/>
          <p:cNvGrpSpPr/>
          <p:nvPr/>
        </p:nvGrpSpPr>
        <p:grpSpPr>
          <a:xfrm>
            <a:off x="10734675" y="4248150"/>
            <a:ext cx="6886575" cy="2232687"/>
            <a:chOff x="0" y="0"/>
            <a:chExt cx="9182100" cy="2976916"/>
          </a:xfrm>
        </p:grpSpPr>
        <p:sp>
          <p:nvSpPr>
            <p:cNvPr id="13" name="TextBox 13"/>
            <p:cNvSpPr txBox="1"/>
            <p:nvPr/>
          </p:nvSpPr>
          <p:spPr>
            <a:xfrm>
              <a:off x="0" y="0"/>
              <a:ext cx="9182100" cy="482600"/>
            </a:xfrm>
            <a:prstGeom prst="rect">
              <a:avLst/>
            </a:prstGeom>
          </p:spPr>
          <p:txBody>
            <a:bodyPr lIns="0" tIns="0" rIns="0" bIns="0" rtlCol="0" anchor="t">
              <a:spAutoFit/>
            </a:bodyPr>
            <a:lstStyle/>
            <a:p>
              <a:pPr marL="0" lvl="0" indent="0" algn="l">
                <a:lnSpc>
                  <a:spcPts val="2879"/>
                </a:lnSpc>
                <a:spcBef>
                  <a:spcPct val="0"/>
                </a:spcBef>
              </a:pPr>
              <a:r>
                <a:rPr lang="en-US" sz="2400" b="1">
                  <a:solidFill>
                    <a:srgbClr val="FEFCEE"/>
                  </a:solidFill>
                  <a:latin typeface="Clear Sans Bold"/>
                  <a:ea typeface="Clear Sans Bold"/>
                  <a:cs typeface="Clear Sans Bold"/>
                  <a:sym typeface="Clear Sans Bold"/>
                </a:rPr>
                <a:t>GREEN ENERGY</a:t>
              </a:r>
            </a:p>
          </p:txBody>
        </p:sp>
        <p:sp>
          <p:nvSpPr>
            <p:cNvPr id="14" name="TextBox 14"/>
            <p:cNvSpPr txBox="1"/>
            <p:nvPr/>
          </p:nvSpPr>
          <p:spPr>
            <a:xfrm>
              <a:off x="0" y="1019211"/>
              <a:ext cx="9182100" cy="1957705"/>
            </a:xfrm>
            <a:prstGeom prst="rect">
              <a:avLst/>
            </a:prstGeom>
          </p:spPr>
          <p:txBody>
            <a:bodyPr lIns="0" tIns="0" rIns="0" bIns="0" rtlCol="0" anchor="t">
              <a:spAutoFit/>
            </a:bodyPr>
            <a:lstStyle/>
            <a:p>
              <a:pPr marL="0" lvl="0" indent="0" algn="l">
                <a:lnSpc>
                  <a:spcPts val="2940"/>
                </a:lnSpc>
              </a:pPr>
              <a:r>
                <a:rPr lang="en-US" sz="2100">
                  <a:solidFill>
                    <a:srgbClr val="FEFCEE"/>
                  </a:solidFill>
                  <a:latin typeface="Clear Sans"/>
                  <a:ea typeface="Clear Sans"/>
                  <a:cs typeface="Clear Sans"/>
                  <a:sym typeface="Clear Sans"/>
                </a:rPr>
                <a:t>Transitioning to </a:t>
              </a:r>
              <a:r>
                <a:rPr lang="en-US" sz="2100" b="1">
                  <a:solidFill>
                    <a:srgbClr val="FEFCEE"/>
                  </a:solidFill>
                  <a:latin typeface="Clear Sans Bold"/>
                  <a:ea typeface="Clear Sans Bold"/>
                  <a:cs typeface="Clear Sans Bold"/>
                  <a:sym typeface="Clear Sans Bold"/>
                </a:rPr>
                <a:t>green energy</a:t>
              </a:r>
              <a:r>
                <a:rPr lang="en-US" sz="2100">
                  <a:solidFill>
                    <a:srgbClr val="FEFCEE"/>
                  </a:solidFill>
                  <a:latin typeface="Clear Sans"/>
                  <a:ea typeface="Clear Sans"/>
                  <a:cs typeface="Clear Sans"/>
                  <a:sym typeface="Clear Sans"/>
                </a:rPr>
                <a:t> sources, such as solar and wind, helps decrease reliance on fossil fuels, thereby reducing greenhouse gas emissions and improving air quality.</a:t>
              </a:r>
            </a:p>
          </p:txBody>
        </p:sp>
      </p:grpSp>
      <p:sp>
        <p:nvSpPr>
          <p:cNvPr id="15" name="Freeform 15"/>
          <p:cNvSpPr/>
          <p:nvPr/>
        </p:nvSpPr>
        <p:spPr>
          <a:xfrm>
            <a:off x="-3137432" y="7200900"/>
            <a:ext cx="6274865" cy="4114800"/>
          </a:xfrm>
          <a:custGeom>
            <a:avLst/>
            <a:gdLst/>
            <a:ahLst/>
            <a:cxnLst/>
            <a:rect l="l" t="t" r="r" b="b"/>
            <a:pathLst>
              <a:path w="6274865" h="4114800">
                <a:moveTo>
                  <a:pt x="0" y="0"/>
                </a:moveTo>
                <a:lnTo>
                  <a:pt x="6274864" y="0"/>
                </a:lnTo>
                <a:lnTo>
                  <a:pt x="6274864"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536D4A"/>
        </a:solidFill>
        <a:effectLst/>
      </p:bgPr>
    </p:bg>
    <p:spTree>
      <p:nvGrpSpPr>
        <p:cNvPr id="1" name=""/>
        <p:cNvGrpSpPr/>
        <p:nvPr/>
      </p:nvGrpSpPr>
      <p:grpSpPr>
        <a:xfrm>
          <a:off x="0" y="0"/>
          <a:ext cx="0" cy="0"/>
          <a:chOff x="0" y="0"/>
          <a:chExt cx="0" cy="0"/>
        </a:xfrm>
      </p:grpSpPr>
      <p:grpSp>
        <p:nvGrpSpPr>
          <p:cNvPr id="2" name="Group 2"/>
          <p:cNvGrpSpPr/>
          <p:nvPr/>
        </p:nvGrpSpPr>
        <p:grpSpPr>
          <a:xfrm>
            <a:off x="13222371" y="-76798"/>
            <a:ext cx="5065629" cy="10440596"/>
            <a:chOff x="0" y="0"/>
            <a:chExt cx="1239623" cy="2554945"/>
          </a:xfrm>
        </p:grpSpPr>
        <p:sp>
          <p:nvSpPr>
            <p:cNvPr id="3" name="Freeform 3"/>
            <p:cNvSpPr/>
            <p:nvPr/>
          </p:nvSpPr>
          <p:spPr>
            <a:xfrm>
              <a:off x="0" y="0"/>
              <a:ext cx="1239623" cy="2554945"/>
            </a:xfrm>
            <a:custGeom>
              <a:avLst/>
              <a:gdLst/>
              <a:ahLst/>
              <a:cxnLst/>
              <a:rect l="l" t="t" r="r" b="b"/>
              <a:pathLst>
                <a:path w="1239623" h="2554945">
                  <a:moveTo>
                    <a:pt x="0" y="0"/>
                  </a:moveTo>
                  <a:lnTo>
                    <a:pt x="1239623" y="0"/>
                  </a:lnTo>
                  <a:lnTo>
                    <a:pt x="1239623" y="2554945"/>
                  </a:lnTo>
                  <a:lnTo>
                    <a:pt x="0" y="2554945"/>
                  </a:lnTo>
                  <a:close/>
                </a:path>
              </a:pathLst>
            </a:custGeom>
            <a:blipFill>
              <a:blip r:embed="rId2"/>
              <a:stretch>
                <a:fillRect l="-92634" r="-92634"/>
              </a:stretch>
            </a:blipFill>
          </p:spPr>
        </p:sp>
      </p:grpSp>
      <p:sp>
        <p:nvSpPr>
          <p:cNvPr id="4" name="Freeform 4"/>
          <p:cNvSpPr/>
          <p:nvPr/>
        </p:nvSpPr>
        <p:spPr>
          <a:xfrm>
            <a:off x="-2542323" y="7380980"/>
            <a:ext cx="6274865" cy="4114800"/>
          </a:xfrm>
          <a:custGeom>
            <a:avLst/>
            <a:gdLst/>
            <a:ahLst/>
            <a:cxnLst/>
            <a:rect l="l" t="t" r="r" b="b"/>
            <a:pathLst>
              <a:path w="6274865" h="4114800">
                <a:moveTo>
                  <a:pt x="0" y="0"/>
                </a:moveTo>
                <a:lnTo>
                  <a:pt x="6274864" y="0"/>
                </a:lnTo>
                <a:lnTo>
                  <a:pt x="6274864"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grpSp>
        <p:nvGrpSpPr>
          <p:cNvPr id="5" name="Group 5"/>
          <p:cNvGrpSpPr/>
          <p:nvPr/>
        </p:nvGrpSpPr>
        <p:grpSpPr>
          <a:xfrm>
            <a:off x="1478901" y="1539590"/>
            <a:ext cx="9763125" cy="4998509"/>
            <a:chOff x="0" y="0"/>
            <a:chExt cx="13017500" cy="6664679"/>
          </a:xfrm>
        </p:grpSpPr>
        <p:sp>
          <p:nvSpPr>
            <p:cNvPr id="6" name="TextBox 6"/>
            <p:cNvSpPr txBox="1"/>
            <p:nvPr/>
          </p:nvSpPr>
          <p:spPr>
            <a:xfrm>
              <a:off x="0" y="0"/>
              <a:ext cx="13017500" cy="2819400"/>
            </a:xfrm>
            <a:prstGeom prst="rect">
              <a:avLst/>
            </a:prstGeom>
          </p:spPr>
          <p:txBody>
            <a:bodyPr lIns="0" tIns="0" rIns="0" bIns="0" rtlCol="0" anchor="t">
              <a:spAutoFit/>
            </a:bodyPr>
            <a:lstStyle/>
            <a:p>
              <a:pPr marL="0" lvl="0" indent="0" algn="l">
                <a:lnSpc>
                  <a:spcPts val="8399"/>
                </a:lnSpc>
              </a:pPr>
              <a:r>
                <a:rPr lang="en-US" sz="6999" spc="-139">
                  <a:solidFill>
                    <a:srgbClr val="FEFCEE"/>
                  </a:solidFill>
                  <a:latin typeface="Tenor Sans"/>
                  <a:ea typeface="Tenor Sans"/>
                  <a:cs typeface="Tenor Sans"/>
                  <a:sym typeface="Tenor Sans"/>
                </a:rPr>
                <a:t>Impact and Importance of AirAware</a:t>
              </a:r>
            </a:p>
          </p:txBody>
        </p:sp>
        <p:sp>
          <p:nvSpPr>
            <p:cNvPr id="7" name="TextBox 7"/>
            <p:cNvSpPr txBox="1"/>
            <p:nvPr/>
          </p:nvSpPr>
          <p:spPr>
            <a:xfrm>
              <a:off x="0" y="3533739"/>
              <a:ext cx="13017500" cy="530032"/>
            </a:xfrm>
            <a:prstGeom prst="rect">
              <a:avLst/>
            </a:prstGeom>
          </p:spPr>
          <p:txBody>
            <a:bodyPr lIns="0" tIns="0" rIns="0" bIns="0" rtlCol="0" anchor="t">
              <a:spAutoFit/>
            </a:bodyPr>
            <a:lstStyle/>
            <a:p>
              <a:pPr marL="0" lvl="0" indent="0" algn="l">
                <a:lnSpc>
                  <a:spcPts val="3360"/>
                </a:lnSpc>
                <a:spcBef>
                  <a:spcPct val="0"/>
                </a:spcBef>
              </a:pPr>
              <a:r>
                <a:rPr lang="en-US" sz="2400" b="1">
                  <a:solidFill>
                    <a:srgbClr val="FEFCEE"/>
                  </a:solidFill>
                  <a:latin typeface="Clear Sans Medium"/>
                  <a:ea typeface="Clear Sans Medium"/>
                  <a:cs typeface="Clear Sans Medium"/>
                  <a:sym typeface="Clear Sans Medium"/>
                </a:rPr>
                <a:t>ENHANCING AIR QUALITY MONITORING</a:t>
              </a:r>
            </a:p>
          </p:txBody>
        </p:sp>
        <p:sp>
          <p:nvSpPr>
            <p:cNvPr id="8" name="TextBox 8"/>
            <p:cNvSpPr txBox="1"/>
            <p:nvPr/>
          </p:nvSpPr>
          <p:spPr>
            <a:xfrm>
              <a:off x="0" y="4727522"/>
              <a:ext cx="13017500" cy="1937157"/>
            </a:xfrm>
            <a:prstGeom prst="rect">
              <a:avLst/>
            </a:prstGeom>
          </p:spPr>
          <p:txBody>
            <a:bodyPr lIns="0" tIns="0" rIns="0" bIns="0" rtlCol="0" anchor="t">
              <a:spAutoFit/>
            </a:bodyPr>
            <a:lstStyle/>
            <a:p>
              <a:pPr marL="0" lvl="0" indent="0" algn="l">
                <a:lnSpc>
                  <a:spcPts val="2939"/>
                </a:lnSpc>
                <a:spcBef>
                  <a:spcPct val="0"/>
                </a:spcBef>
              </a:pPr>
              <a:r>
                <a:rPr lang="en-US" sz="2099">
                  <a:solidFill>
                    <a:srgbClr val="FEFCEE"/>
                  </a:solidFill>
                  <a:latin typeface="Clear Sans"/>
                  <a:ea typeface="Clear Sans"/>
                  <a:cs typeface="Clear Sans"/>
                  <a:sym typeface="Clear Sans"/>
                </a:rPr>
                <a:t>AirAware provides critical </a:t>
              </a:r>
              <a:r>
                <a:rPr lang="en-US" sz="2099" b="1">
                  <a:solidFill>
                    <a:srgbClr val="FEFCEE"/>
                  </a:solidFill>
                  <a:latin typeface="Clear Sans Bold"/>
                  <a:ea typeface="Clear Sans Bold"/>
                  <a:cs typeface="Clear Sans Bold"/>
                  <a:sym typeface="Clear Sans Bold"/>
                </a:rPr>
                <a:t>forecasting</a:t>
              </a:r>
              <a:r>
                <a:rPr lang="en-US" sz="2099">
                  <a:solidFill>
                    <a:srgbClr val="FEFCEE"/>
                  </a:solidFill>
                  <a:latin typeface="Clear Sans"/>
                  <a:ea typeface="Clear Sans"/>
                  <a:cs typeface="Clear Sans"/>
                  <a:sym typeface="Clear Sans"/>
                </a:rPr>
                <a:t> for dangerous AQI levels, sending alerts to the public. It supports informed </a:t>
              </a:r>
              <a:r>
                <a:rPr lang="en-US" sz="2099" b="1">
                  <a:solidFill>
                    <a:srgbClr val="FEFCEE"/>
                  </a:solidFill>
                  <a:latin typeface="Clear Sans Bold"/>
                  <a:ea typeface="Clear Sans Bold"/>
                  <a:cs typeface="Clear Sans Bold"/>
                  <a:sym typeface="Clear Sans Bold"/>
                </a:rPr>
                <a:t>decision-making</a:t>
              </a:r>
              <a:r>
                <a:rPr lang="en-US" sz="2099">
                  <a:solidFill>
                    <a:srgbClr val="FEFCEE"/>
                  </a:solidFill>
                  <a:latin typeface="Clear Sans"/>
                  <a:ea typeface="Clear Sans"/>
                  <a:cs typeface="Clear Sans"/>
                  <a:sym typeface="Clear Sans"/>
                </a:rPr>
                <a:t> for stakeholders, utilizes advanced ML modeling, and features </a:t>
              </a:r>
              <a:r>
                <a:rPr lang="en-US" sz="2099" b="1">
                  <a:solidFill>
                    <a:srgbClr val="FEFCEE"/>
                  </a:solidFill>
                  <a:latin typeface="Clear Sans Bold"/>
                  <a:ea typeface="Clear Sans Bold"/>
                  <a:cs typeface="Clear Sans Bold"/>
                  <a:sym typeface="Clear Sans Bold"/>
                </a:rPr>
                <a:t>visualization dashboards</a:t>
              </a:r>
              <a:r>
                <a:rPr lang="en-US" sz="2099">
                  <a:solidFill>
                    <a:srgbClr val="FEFCEE"/>
                  </a:solidFill>
                  <a:latin typeface="Clear Sans"/>
                  <a:ea typeface="Clear Sans"/>
                  <a:cs typeface="Clear Sans"/>
                  <a:sym typeface="Clear Sans"/>
                </a:rPr>
                <a:t> for real-time data interpretation and user engagement.</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929</Words>
  <Application>Microsoft Office PowerPoint</Application>
  <PresentationFormat>Custom</PresentationFormat>
  <Paragraphs>109</Paragraphs>
  <Slides>14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Tenor Sans</vt:lpstr>
      <vt:lpstr>Calibri</vt:lpstr>
      <vt:lpstr>Clear Sans</vt:lpstr>
      <vt:lpstr>Clear Sans Medium</vt:lpstr>
      <vt:lpstr>Clear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 AirAware: Smart Air Quality System</dc:title>
  <dc:description>Presentation - AirAware: Smart Air Quality System</dc:description>
  <cp:lastModifiedBy>Manvi Poojary</cp:lastModifiedBy>
  <cp:revision>5</cp:revision>
  <dcterms:created xsi:type="dcterms:W3CDTF">2006-08-16T00:00:00Z</dcterms:created>
  <dcterms:modified xsi:type="dcterms:W3CDTF">2025-11-20T13:29:50Z</dcterms:modified>
  <dc:identifier>DAG5H5dmqxM</dc:identifier>
</cp:coreProperties>
</file>

<file path=docProps/thumbnail.jpeg>
</file>